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82" r:id="rId2"/>
    <p:sldId id="262"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81" r:id="rId19"/>
    <p:sldId id="279" r:id="rId20"/>
    <p:sldId id="280" r:id="rId21"/>
    <p:sldId id="259" r:id="rId22"/>
  </p:sldIdLst>
  <p:sldSz cx="23409275" cy="13166725"/>
  <p:notesSz cx="6858000" cy="9144000"/>
  <p:defaultTextStyle>
    <a:defPPr>
      <a:defRPr lang="en-US"/>
    </a:defPPr>
    <a:lvl1pPr marL="0" algn="l" defTabSz="2090044" rtl="0" eaLnBrk="1" latinLnBrk="0" hangingPunct="1">
      <a:defRPr sz="4100" kern="1200">
        <a:solidFill>
          <a:schemeClr val="tx1"/>
        </a:solidFill>
        <a:latin typeface="+mn-lt"/>
        <a:ea typeface="+mn-ea"/>
        <a:cs typeface="+mn-cs"/>
      </a:defRPr>
    </a:lvl1pPr>
    <a:lvl2pPr marL="1045022" algn="l" defTabSz="2090044" rtl="0" eaLnBrk="1" latinLnBrk="0" hangingPunct="1">
      <a:defRPr sz="4100" kern="1200">
        <a:solidFill>
          <a:schemeClr val="tx1"/>
        </a:solidFill>
        <a:latin typeface="+mn-lt"/>
        <a:ea typeface="+mn-ea"/>
        <a:cs typeface="+mn-cs"/>
      </a:defRPr>
    </a:lvl2pPr>
    <a:lvl3pPr marL="2090044" algn="l" defTabSz="2090044" rtl="0" eaLnBrk="1" latinLnBrk="0" hangingPunct="1">
      <a:defRPr sz="4100" kern="1200">
        <a:solidFill>
          <a:schemeClr val="tx1"/>
        </a:solidFill>
        <a:latin typeface="+mn-lt"/>
        <a:ea typeface="+mn-ea"/>
        <a:cs typeface="+mn-cs"/>
      </a:defRPr>
    </a:lvl3pPr>
    <a:lvl4pPr marL="3135066" algn="l" defTabSz="2090044" rtl="0" eaLnBrk="1" latinLnBrk="0" hangingPunct="1">
      <a:defRPr sz="4100" kern="1200">
        <a:solidFill>
          <a:schemeClr val="tx1"/>
        </a:solidFill>
        <a:latin typeface="+mn-lt"/>
        <a:ea typeface="+mn-ea"/>
        <a:cs typeface="+mn-cs"/>
      </a:defRPr>
    </a:lvl4pPr>
    <a:lvl5pPr marL="4180088" algn="l" defTabSz="2090044" rtl="0" eaLnBrk="1" latinLnBrk="0" hangingPunct="1">
      <a:defRPr sz="4100" kern="1200">
        <a:solidFill>
          <a:schemeClr val="tx1"/>
        </a:solidFill>
        <a:latin typeface="+mn-lt"/>
        <a:ea typeface="+mn-ea"/>
        <a:cs typeface="+mn-cs"/>
      </a:defRPr>
    </a:lvl5pPr>
    <a:lvl6pPr marL="5225110" algn="l" defTabSz="2090044" rtl="0" eaLnBrk="1" latinLnBrk="0" hangingPunct="1">
      <a:defRPr sz="4100" kern="1200">
        <a:solidFill>
          <a:schemeClr val="tx1"/>
        </a:solidFill>
        <a:latin typeface="+mn-lt"/>
        <a:ea typeface="+mn-ea"/>
        <a:cs typeface="+mn-cs"/>
      </a:defRPr>
    </a:lvl6pPr>
    <a:lvl7pPr marL="6270132" algn="l" defTabSz="2090044" rtl="0" eaLnBrk="1" latinLnBrk="0" hangingPunct="1">
      <a:defRPr sz="4100" kern="1200">
        <a:solidFill>
          <a:schemeClr val="tx1"/>
        </a:solidFill>
        <a:latin typeface="+mn-lt"/>
        <a:ea typeface="+mn-ea"/>
        <a:cs typeface="+mn-cs"/>
      </a:defRPr>
    </a:lvl7pPr>
    <a:lvl8pPr marL="7315154" algn="l" defTabSz="2090044" rtl="0" eaLnBrk="1" latinLnBrk="0" hangingPunct="1">
      <a:defRPr sz="4100" kern="1200">
        <a:solidFill>
          <a:schemeClr val="tx1"/>
        </a:solidFill>
        <a:latin typeface="+mn-lt"/>
        <a:ea typeface="+mn-ea"/>
        <a:cs typeface="+mn-cs"/>
      </a:defRPr>
    </a:lvl8pPr>
    <a:lvl9pPr marL="8360176" algn="l" defTabSz="2090044" rtl="0" eaLnBrk="1" latinLnBrk="0" hangingPunct="1">
      <a:defRPr sz="41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ryl Hash" initials=""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2728"/>
    <a:srgbClr val="FFFFFE"/>
    <a:srgbClr val="2F30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94" autoAdjust="0"/>
    <p:restoredTop sz="94492" autoAdjust="0"/>
  </p:normalViewPr>
  <p:slideViewPr>
    <p:cSldViewPr>
      <p:cViewPr>
        <p:scale>
          <a:sx n="54" d="100"/>
          <a:sy n="54" d="100"/>
        </p:scale>
        <p:origin x="-2048" y="-1168"/>
      </p:cViewPr>
      <p:guideLst>
        <p:guide orient="horz" pos="4147"/>
        <p:guide pos="737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commentAuthors" Target="commentAuthor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8C417D-967D-47C3-888A-7CD9E82660B5}" type="datetimeFigureOut">
              <a:rPr lang="en-US" smtClean="0"/>
              <a:t>9/29/16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F7AC15-328B-430A-9201-FF3B7B91F460}" type="slidenum">
              <a:rPr lang="en-US" smtClean="0"/>
              <a:t>‹#›</a:t>
            </a:fld>
            <a:endParaRPr lang="en-US"/>
          </a:p>
        </p:txBody>
      </p:sp>
    </p:spTree>
    <p:extLst>
      <p:ext uri="{BB962C8B-B14F-4D97-AF65-F5344CB8AC3E}">
        <p14:creationId xmlns:p14="http://schemas.microsoft.com/office/powerpoint/2010/main" val="1209766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F7AC15-328B-430A-9201-FF3B7B91F460}" type="slidenum">
              <a:rPr lang="en-US" smtClean="0"/>
              <a:t>5</a:t>
            </a:fld>
            <a:endParaRPr lang="en-US"/>
          </a:p>
        </p:txBody>
      </p:sp>
    </p:spTree>
    <p:extLst>
      <p:ext uri="{BB962C8B-B14F-4D97-AF65-F5344CB8AC3E}">
        <p14:creationId xmlns:p14="http://schemas.microsoft.com/office/powerpoint/2010/main" val="1256350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orld Help End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51157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_Prayer URL">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31839" y="944562"/>
            <a:ext cx="21945598" cy="2209800"/>
          </a:xfrm>
          <a:prstGeom prst="rect">
            <a:avLst/>
          </a:prstGeom>
        </p:spPr>
        <p:txBody>
          <a:bodyPr/>
          <a:lstStyle>
            <a:lvl1pPr algn="ctr">
              <a:lnSpc>
                <a:spcPts val="13300"/>
              </a:lnSpc>
              <a:defRPr sz="13000" b="1" i="0" spc="300" baseline="0">
                <a:solidFill>
                  <a:srgbClr val="A12728"/>
                </a:solidFill>
                <a:latin typeface="Calibri"/>
                <a:cs typeface="Calibri"/>
              </a:defRPr>
            </a:lvl1pPr>
          </a:lstStyle>
          <a:p>
            <a:r>
              <a:rPr lang="en-US" dirty="0" smtClean="0"/>
              <a:t>Title</a:t>
            </a:r>
            <a:endParaRPr lang="en-US" dirty="0"/>
          </a:p>
        </p:txBody>
      </p:sp>
      <p:cxnSp>
        <p:nvCxnSpPr>
          <p:cNvPr id="11" name="Straight Connector 10"/>
          <p:cNvCxnSpPr/>
          <p:nvPr userDrawn="1"/>
        </p:nvCxnSpPr>
        <p:spPr>
          <a:xfrm>
            <a:off x="731837" y="3154362"/>
            <a:ext cx="21869401" cy="0"/>
          </a:xfrm>
          <a:prstGeom prst="line">
            <a:avLst/>
          </a:prstGeom>
          <a:ln w="38100" cap="rnd">
            <a:solidFill>
              <a:srgbClr val="A12728"/>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0"/>
          </p:nvPr>
        </p:nvSpPr>
        <p:spPr>
          <a:xfrm>
            <a:off x="655638" y="3535363"/>
            <a:ext cx="22021800" cy="7772400"/>
          </a:xfrm>
          <a:prstGeom prst="rect">
            <a:avLst/>
          </a:prstGeom>
        </p:spPr>
        <p:txBody>
          <a:bodyPr vert="horz"/>
          <a:lstStyle>
            <a:lvl1pPr marL="0" indent="0">
              <a:buNone/>
              <a:defRPr>
                <a:solidFill>
                  <a:schemeClr val="tx1"/>
                </a:solidFill>
              </a:defRPr>
            </a:lvl1pPr>
            <a:lvl2pPr marL="1698161" indent="-653139">
              <a:buFont typeface="Arial"/>
              <a:buChar char="•"/>
              <a:defRPr>
                <a:solidFill>
                  <a:schemeClr val="tx1"/>
                </a:solidFill>
              </a:defRPr>
            </a:lvl2pPr>
            <a:lvl3pPr marL="2612555" indent="-522511">
              <a:lnSpc>
                <a:spcPct val="100000"/>
              </a:lnSpc>
              <a:buSzPct val="65000"/>
              <a:buFont typeface="Courier New"/>
              <a:buChar char="o"/>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252095350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DOP Cover">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8189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5922997"/>
      </p:ext>
    </p:extLst>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Lst>
  <p:timing>
    <p:tnLst>
      <p:par>
        <p:cTn xmlns:p14="http://schemas.microsoft.com/office/powerpoint/2010/main" id="1" dur="indefinite" restart="never" nodeType="tmRoot"/>
      </p:par>
    </p:tnLst>
  </p:timing>
  <p:txStyles>
    <p:titleStyle>
      <a:lvl1pPr algn="ctr" defTabSz="2090044" rtl="0" eaLnBrk="1" latinLnBrk="0" hangingPunct="1">
        <a:spcBef>
          <a:spcPct val="0"/>
        </a:spcBef>
        <a:buNone/>
        <a:defRPr sz="10100" b="1" kern="1200" baseline="0">
          <a:solidFill>
            <a:schemeClr val="bg1"/>
          </a:solidFill>
          <a:latin typeface="+mj-lt"/>
          <a:ea typeface="+mj-ea"/>
          <a:cs typeface="+mj-cs"/>
        </a:defRPr>
      </a:lvl1pPr>
    </p:titleStyle>
    <p:bodyStyle>
      <a:lvl1pPr marL="783767" indent="-783767" algn="l" defTabSz="2090044" rtl="0" eaLnBrk="1" latinLnBrk="0" hangingPunct="1">
        <a:spcBef>
          <a:spcPct val="20000"/>
        </a:spcBef>
        <a:buFont typeface="Arial" panose="020B0604020202020204" pitchFamily="34" charset="0"/>
        <a:buChar char="•"/>
        <a:defRPr sz="7300" kern="1200">
          <a:solidFill>
            <a:schemeClr val="tx1"/>
          </a:solidFill>
          <a:latin typeface="+mn-lt"/>
          <a:ea typeface="+mn-ea"/>
          <a:cs typeface="+mn-cs"/>
        </a:defRPr>
      </a:lvl1pPr>
      <a:lvl2pPr marL="1698161" indent="-653139" algn="l" defTabSz="2090044" rtl="0"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2pPr>
      <a:lvl3pPr marL="2612555" indent="-522511" algn="l" defTabSz="2090044" rtl="0" eaLnBrk="1" latinLnBrk="0" hangingPunct="1">
        <a:spcBef>
          <a:spcPct val="20000"/>
        </a:spcBef>
        <a:buFont typeface="Arial" panose="020B0604020202020204" pitchFamily="34" charset="0"/>
        <a:buChar char="•"/>
        <a:defRPr sz="5500" kern="1200">
          <a:solidFill>
            <a:schemeClr val="tx1"/>
          </a:solidFill>
          <a:latin typeface="+mn-lt"/>
          <a:ea typeface="+mn-ea"/>
          <a:cs typeface="+mn-cs"/>
        </a:defRPr>
      </a:lvl3pPr>
      <a:lvl4pPr marL="3657577"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4pPr>
      <a:lvl5pPr marL="4702599"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5pPr>
      <a:lvl6pPr marL="5747621"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6pPr>
      <a:lvl7pPr marL="6792643"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7pPr>
      <a:lvl8pPr marL="7837665"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8pPr>
      <a:lvl9pPr marL="8882687"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9pPr>
    </p:bodyStyle>
    <p:otherStyle>
      <a:defPPr>
        <a:defRPr lang="en-US"/>
      </a:defPPr>
      <a:lvl1pPr marL="0" algn="l" defTabSz="2090044" rtl="0" eaLnBrk="1" latinLnBrk="0" hangingPunct="1">
        <a:defRPr sz="4100" kern="1200">
          <a:solidFill>
            <a:schemeClr val="tx1"/>
          </a:solidFill>
          <a:latin typeface="+mn-lt"/>
          <a:ea typeface="+mn-ea"/>
          <a:cs typeface="+mn-cs"/>
        </a:defRPr>
      </a:lvl1pPr>
      <a:lvl2pPr marL="1045022" algn="l" defTabSz="2090044" rtl="0" eaLnBrk="1" latinLnBrk="0" hangingPunct="1">
        <a:defRPr sz="4100" kern="1200">
          <a:solidFill>
            <a:schemeClr val="tx1"/>
          </a:solidFill>
          <a:latin typeface="+mn-lt"/>
          <a:ea typeface="+mn-ea"/>
          <a:cs typeface="+mn-cs"/>
        </a:defRPr>
      </a:lvl2pPr>
      <a:lvl3pPr marL="2090044" algn="l" defTabSz="2090044" rtl="0" eaLnBrk="1" latinLnBrk="0" hangingPunct="1">
        <a:defRPr sz="4100" kern="1200">
          <a:solidFill>
            <a:schemeClr val="tx1"/>
          </a:solidFill>
          <a:latin typeface="+mn-lt"/>
          <a:ea typeface="+mn-ea"/>
          <a:cs typeface="+mn-cs"/>
        </a:defRPr>
      </a:lvl3pPr>
      <a:lvl4pPr marL="3135066" algn="l" defTabSz="2090044" rtl="0" eaLnBrk="1" latinLnBrk="0" hangingPunct="1">
        <a:defRPr sz="4100" kern="1200">
          <a:solidFill>
            <a:schemeClr val="tx1"/>
          </a:solidFill>
          <a:latin typeface="+mn-lt"/>
          <a:ea typeface="+mn-ea"/>
          <a:cs typeface="+mn-cs"/>
        </a:defRPr>
      </a:lvl4pPr>
      <a:lvl5pPr marL="4180088" algn="l" defTabSz="2090044" rtl="0" eaLnBrk="1" latinLnBrk="0" hangingPunct="1">
        <a:defRPr sz="4100" kern="1200">
          <a:solidFill>
            <a:schemeClr val="tx1"/>
          </a:solidFill>
          <a:latin typeface="+mn-lt"/>
          <a:ea typeface="+mn-ea"/>
          <a:cs typeface="+mn-cs"/>
        </a:defRPr>
      </a:lvl5pPr>
      <a:lvl6pPr marL="5225110" algn="l" defTabSz="2090044" rtl="0" eaLnBrk="1" latinLnBrk="0" hangingPunct="1">
        <a:defRPr sz="4100" kern="1200">
          <a:solidFill>
            <a:schemeClr val="tx1"/>
          </a:solidFill>
          <a:latin typeface="+mn-lt"/>
          <a:ea typeface="+mn-ea"/>
          <a:cs typeface="+mn-cs"/>
        </a:defRPr>
      </a:lvl6pPr>
      <a:lvl7pPr marL="6270132" algn="l" defTabSz="2090044" rtl="0" eaLnBrk="1" latinLnBrk="0" hangingPunct="1">
        <a:defRPr sz="4100" kern="1200">
          <a:solidFill>
            <a:schemeClr val="tx1"/>
          </a:solidFill>
          <a:latin typeface="+mn-lt"/>
          <a:ea typeface="+mn-ea"/>
          <a:cs typeface="+mn-cs"/>
        </a:defRPr>
      </a:lvl7pPr>
      <a:lvl8pPr marL="7315154" algn="l" defTabSz="2090044" rtl="0" eaLnBrk="1" latinLnBrk="0" hangingPunct="1">
        <a:defRPr sz="4100" kern="1200">
          <a:solidFill>
            <a:schemeClr val="tx1"/>
          </a:solidFill>
          <a:latin typeface="+mn-lt"/>
          <a:ea typeface="+mn-ea"/>
          <a:cs typeface="+mn-cs"/>
        </a:defRPr>
      </a:lvl8pPr>
      <a:lvl9pPr marL="8360176" algn="l" defTabSz="2090044" rtl="0" eaLnBrk="1" latinLnBrk="0" hangingPunct="1">
        <a:defRPr sz="4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38455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Is Persecution?</a:t>
            </a:r>
            <a:endParaRPr lang="en-US" dirty="0"/>
          </a:p>
        </p:txBody>
      </p:sp>
      <p:sp>
        <p:nvSpPr>
          <p:cNvPr id="3" name="Text Placeholder 2"/>
          <p:cNvSpPr>
            <a:spLocks noGrp="1"/>
          </p:cNvSpPr>
          <p:nvPr>
            <p:ph type="body" sz="quarter" idx="10"/>
          </p:nvPr>
        </p:nvSpPr>
        <p:spPr/>
        <p:txBody>
          <a:bodyPr/>
          <a:lstStyle/>
          <a:p>
            <a:pPr algn="ctr"/>
            <a:r>
              <a:rPr lang="en-US" sz="6000" b="1" dirty="0" smtClean="0"/>
              <a:t>“Any hostility experienced from the world as a result of one’s identification as a Christian”</a:t>
            </a:r>
          </a:p>
          <a:p>
            <a:pPr algn="ctr"/>
            <a:r>
              <a:rPr lang="en-US" sz="6000" b="1" dirty="0" smtClean="0"/>
              <a:t>-</a:t>
            </a:r>
            <a:r>
              <a:rPr lang="en-US" sz="6000" b="1" i="1" dirty="0" smtClean="0"/>
              <a:t>Open Doors USA</a:t>
            </a:r>
          </a:p>
          <a:p>
            <a:pPr algn="ctr"/>
            <a:endParaRPr lang="en-US" sz="6000" b="1" dirty="0" smtClean="0"/>
          </a:p>
          <a:p>
            <a:pPr algn="ctr"/>
            <a:r>
              <a:rPr lang="en-US" sz="4400" dirty="0" smtClean="0"/>
              <a:t>Research suggests that Christians in more than 60 countries face persecution from governments, neighbors,</a:t>
            </a:r>
            <a:r>
              <a:rPr lang="en-US" sz="4400" dirty="0"/>
              <a:t> </a:t>
            </a:r>
            <a:r>
              <a:rPr lang="en-US" sz="4400" dirty="0" smtClean="0"/>
              <a:t>and even family members. Persecution comes in many forms from hostile words and attitudes to physical torture and death. Each day Christians make the choice to endure this harsh treatment rather than turn from Jesus Christ.</a:t>
            </a:r>
            <a:endParaRPr lang="en-US" sz="4400" dirty="0"/>
          </a:p>
        </p:txBody>
      </p:sp>
    </p:spTree>
    <p:extLst>
      <p:ext uri="{BB962C8B-B14F-4D97-AF65-F5344CB8AC3E}">
        <p14:creationId xmlns:p14="http://schemas.microsoft.com/office/powerpoint/2010/main" val="2709588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10800" dirty="0" smtClean="0"/>
              <a:t>Persecution Comes in Many Forms</a:t>
            </a:r>
            <a:endParaRPr lang="en-US" sz="10800" dirty="0"/>
          </a:p>
        </p:txBody>
      </p:sp>
      <p:sp>
        <p:nvSpPr>
          <p:cNvPr id="3" name="Text Placeholder 2"/>
          <p:cNvSpPr>
            <a:spLocks noGrp="1"/>
          </p:cNvSpPr>
          <p:nvPr>
            <p:ph type="body" sz="quarter" idx="10"/>
          </p:nvPr>
        </p:nvSpPr>
        <p:spPr/>
        <p:txBody>
          <a:bodyPr numCol="2"/>
          <a:lstStyle/>
          <a:p>
            <a:pPr marL="1143000" indent="-1143000">
              <a:buFont typeface="Arial"/>
              <a:buChar char="•"/>
            </a:pPr>
            <a:r>
              <a:rPr lang="en-US" sz="7200" dirty="0" smtClean="0"/>
              <a:t>Verbal abuse</a:t>
            </a:r>
          </a:p>
          <a:p>
            <a:pPr marL="1143000" indent="-1143000">
              <a:buFont typeface="Arial"/>
              <a:buChar char="•"/>
            </a:pPr>
            <a:r>
              <a:rPr lang="en-US" sz="7200" dirty="0" smtClean="0"/>
              <a:t>Isolation from family</a:t>
            </a:r>
          </a:p>
          <a:p>
            <a:pPr marL="1143000" indent="-1143000">
              <a:buFont typeface="Arial"/>
              <a:buChar char="•"/>
            </a:pPr>
            <a:r>
              <a:rPr lang="en-US" sz="7200" dirty="0" smtClean="0"/>
              <a:t>Discrimination from teachers, employers,   and landlords</a:t>
            </a:r>
          </a:p>
          <a:p>
            <a:pPr marL="1143000" indent="-1143000">
              <a:buFont typeface="Arial"/>
              <a:buChar char="•"/>
            </a:pPr>
            <a:r>
              <a:rPr lang="en-US" sz="7200" dirty="0" smtClean="0"/>
              <a:t>Higher taxes</a:t>
            </a:r>
          </a:p>
          <a:p>
            <a:pPr marL="1143000" indent="-1143000">
              <a:buFont typeface="Arial"/>
              <a:buChar char="•"/>
            </a:pPr>
            <a:r>
              <a:rPr lang="en-US" sz="7200" dirty="0" smtClean="0"/>
              <a:t>Imprisonment</a:t>
            </a:r>
          </a:p>
          <a:p>
            <a:pPr marL="1143000" indent="-1143000">
              <a:buFont typeface="Arial"/>
              <a:buChar char="•"/>
            </a:pPr>
            <a:r>
              <a:rPr lang="en-US" sz="7200" dirty="0" smtClean="0"/>
              <a:t>Physical torture</a:t>
            </a:r>
            <a:endParaRPr lang="en-US" sz="7200" dirty="0"/>
          </a:p>
          <a:p>
            <a:pPr marL="1143000" indent="-1143000">
              <a:buFont typeface="Arial"/>
              <a:buChar char="•"/>
            </a:pPr>
            <a:r>
              <a:rPr lang="en-US" sz="7200" dirty="0" smtClean="0"/>
              <a:t>Rape</a:t>
            </a:r>
          </a:p>
          <a:p>
            <a:pPr marL="1143000" indent="-1143000">
              <a:buFont typeface="Arial"/>
              <a:buChar char="•"/>
            </a:pPr>
            <a:r>
              <a:rPr lang="en-US" sz="7200" dirty="0" smtClean="0"/>
              <a:t>Slavery</a:t>
            </a:r>
          </a:p>
          <a:p>
            <a:pPr marL="1143000" indent="-1143000">
              <a:buFont typeface="Arial"/>
              <a:buChar char="•"/>
            </a:pPr>
            <a:r>
              <a:rPr lang="en-US" sz="7200" dirty="0" smtClean="0"/>
              <a:t>Destruction of property</a:t>
            </a:r>
          </a:p>
          <a:p>
            <a:pPr marL="1143000" indent="-1143000">
              <a:buFont typeface="Arial"/>
              <a:buChar char="•"/>
            </a:pPr>
            <a:r>
              <a:rPr lang="en-US" sz="7200" dirty="0" smtClean="0"/>
              <a:t>Death</a:t>
            </a:r>
            <a:endParaRPr lang="en-US" sz="7200" dirty="0"/>
          </a:p>
        </p:txBody>
      </p:sp>
    </p:spTree>
    <p:extLst>
      <p:ext uri="{BB962C8B-B14F-4D97-AF65-F5344CB8AC3E}">
        <p14:creationId xmlns:p14="http://schemas.microsoft.com/office/powerpoint/2010/main" val="3178178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10800" dirty="0" smtClean="0"/>
              <a:t>Top 10 Most Persecuted Countries</a:t>
            </a:r>
            <a:endParaRPr lang="en-US" sz="10800" dirty="0"/>
          </a:p>
        </p:txBody>
      </p:sp>
      <p:sp>
        <p:nvSpPr>
          <p:cNvPr id="3" name="Text Placeholder 2"/>
          <p:cNvSpPr>
            <a:spLocks noGrp="1"/>
          </p:cNvSpPr>
          <p:nvPr>
            <p:ph type="body" sz="quarter" idx="10"/>
          </p:nvPr>
        </p:nvSpPr>
        <p:spPr/>
        <p:txBody>
          <a:bodyPr numCol="2" spcCol="1828800"/>
          <a:lstStyle/>
          <a:p>
            <a:pPr marL="1371600" indent="-1371600">
              <a:buFont typeface="+mj-lt"/>
              <a:buAutoNum type="arabicPeriod"/>
            </a:pPr>
            <a:r>
              <a:rPr lang="en-US" dirty="0" smtClean="0"/>
              <a:t>North Korea</a:t>
            </a:r>
          </a:p>
          <a:p>
            <a:pPr marL="1371600" indent="-1371600">
              <a:buFont typeface="+mj-lt"/>
              <a:buAutoNum type="arabicPeriod"/>
            </a:pPr>
            <a:r>
              <a:rPr lang="en-US" dirty="0" smtClean="0"/>
              <a:t>Iraq</a:t>
            </a:r>
          </a:p>
          <a:p>
            <a:pPr marL="1371600" indent="-1371600">
              <a:buFont typeface="+mj-lt"/>
              <a:buAutoNum type="arabicPeriod"/>
            </a:pPr>
            <a:r>
              <a:rPr lang="en-US" dirty="0" smtClean="0"/>
              <a:t>Eritrea (North Africa)</a:t>
            </a:r>
          </a:p>
          <a:p>
            <a:pPr marL="1371600" indent="-1371600">
              <a:buFont typeface="+mj-lt"/>
              <a:buAutoNum type="arabicPeriod"/>
            </a:pPr>
            <a:r>
              <a:rPr lang="en-US" dirty="0" smtClean="0"/>
              <a:t>Afghanistan</a:t>
            </a:r>
          </a:p>
          <a:p>
            <a:pPr marL="1371600" indent="-1371600">
              <a:buFont typeface="+mj-lt"/>
              <a:buAutoNum type="arabicPeriod"/>
            </a:pPr>
            <a:r>
              <a:rPr lang="en-US" dirty="0" smtClean="0"/>
              <a:t>Syria</a:t>
            </a:r>
          </a:p>
          <a:p>
            <a:pPr marL="1371600" indent="-1371600">
              <a:buFont typeface="+mj-lt"/>
              <a:buAutoNum type="arabicPeriod"/>
            </a:pPr>
            <a:endParaRPr lang="en-US" dirty="0" smtClean="0"/>
          </a:p>
          <a:p>
            <a:pPr marL="1371600" indent="-1371600">
              <a:buFont typeface="+mj-lt"/>
              <a:buAutoNum type="arabicPeriod"/>
            </a:pPr>
            <a:r>
              <a:rPr lang="en-US" dirty="0" smtClean="0"/>
              <a:t>Pakistan</a:t>
            </a:r>
          </a:p>
          <a:p>
            <a:pPr marL="1371600" indent="-1371600">
              <a:buFont typeface="+mj-lt"/>
              <a:buAutoNum type="arabicPeriod"/>
            </a:pPr>
            <a:r>
              <a:rPr lang="en-US" dirty="0" smtClean="0"/>
              <a:t>Somalia</a:t>
            </a:r>
          </a:p>
          <a:p>
            <a:pPr marL="1371600" indent="-1371600">
              <a:buFont typeface="+mj-lt"/>
              <a:buAutoNum type="arabicPeriod"/>
            </a:pPr>
            <a:r>
              <a:rPr lang="en-US" dirty="0" smtClean="0"/>
              <a:t>Sudan</a:t>
            </a:r>
          </a:p>
          <a:p>
            <a:pPr marL="1371600" indent="-1371600">
              <a:buFont typeface="+mj-lt"/>
              <a:buAutoNum type="arabicPeriod"/>
            </a:pPr>
            <a:r>
              <a:rPr lang="en-US" dirty="0" smtClean="0"/>
              <a:t>Iran</a:t>
            </a:r>
          </a:p>
          <a:p>
            <a:pPr marL="1371600" indent="-1371600">
              <a:buFont typeface="+mj-lt"/>
              <a:buAutoNum type="arabicPeriod"/>
            </a:pPr>
            <a:r>
              <a:rPr lang="en-US" dirty="0" smtClean="0"/>
              <a:t>Libya</a:t>
            </a:r>
            <a:endParaRPr lang="en-US" dirty="0"/>
          </a:p>
        </p:txBody>
      </p:sp>
    </p:spTree>
    <p:extLst>
      <p:ext uri="{BB962C8B-B14F-4D97-AF65-F5344CB8AC3E}">
        <p14:creationId xmlns:p14="http://schemas.microsoft.com/office/powerpoint/2010/main" val="412584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Last Year Alone ...</a:t>
            </a:r>
            <a:endParaRPr lang="en-US" dirty="0"/>
          </a:p>
        </p:txBody>
      </p:sp>
      <p:sp>
        <p:nvSpPr>
          <p:cNvPr id="3" name="Text Placeholder 2"/>
          <p:cNvSpPr>
            <a:spLocks noGrp="1"/>
          </p:cNvSpPr>
          <p:nvPr>
            <p:ph type="body" sz="quarter" idx="10"/>
          </p:nvPr>
        </p:nvSpPr>
        <p:spPr/>
        <p:txBody>
          <a:bodyPr/>
          <a:lstStyle/>
          <a:p>
            <a:pPr>
              <a:lnSpc>
                <a:spcPct val="80000"/>
              </a:lnSpc>
            </a:pPr>
            <a:r>
              <a:rPr lang="en-US" b="1" dirty="0" smtClean="0">
                <a:solidFill>
                  <a:srgbClr val="A12728"/>
                </a:solidFill>
              </a:rPr>
              <a:t>Over 7,000 Christians </a:t>
            </a:r>
            <a:r>
              <a:rPr lang="en-US" dirty="0" smtClean="0"/>
              <a:t>were</a:t>
            </a:r>
          </a:p>
          <a:p>
            <a:pPr>
              <a:lnSpc>
                <a:spcPct val="80000"/>
              </a:lnSpc>
            </a:pPr>
            <a:r>
              <a:rPr lang="en-US" dirty="0" smtClean="0"/>
              <a:t>killed for their faith</a:t>
            </a:r>
            <a:endParaRPr lang="en-US" sz="2400" dirty="0" smtClean="0"/>
          </a:p>
        </p:txBody>
      </p:sp>
      <p:sp>
        <p:nvSpPr>
          <p:cNvPr id="4" name="Text Placeholder 2"/>
          <p:cNvSpPr txBox="1">
            <a:spLocks/>
          </p:cNvSpPr>
          <p:nvPr/>
        </p:nvSpPr>
        <p:spPr>
          <a:xfrm>
            <a:off x="11476037" y="8031162"/>
            <a:ext cx="11734799" cy="4495800"/>
          </a:xfrm>
          <a:prstGeom prst="rect">
            <a:avLst/>
          </a:prstGeom>
        </p:spPr>
        <p:txBody>
          <a:bodyPr vert="horz"/>
          <a:lstStyle>
            <a:lvl1pPr marL="0" indent="0" algn="l" defTabSz="2090044" rtl="0" eaLnBrk="1" latinLnBrk="0" hangingPunct="1">
              <a:spcBef>
                <a:spcPct val="20000"/>
              </a:spcBef>
              <a:buFont typeface="Arial" panose="020B0604020202020204" pitchFamily="34" charset="0"/>
              <a:buNone/>
              <a:defRPr sz="7300" kern="1200">
                <a:solidFill>
                  <a:schemeClr val="bg1"/>
                </a:solidFill>
                <a:latin typeface="+mn-lt"/>
                <a:ea typeface="+mn-ea"/>
                <a:cs typeface="+mn-cs"/>
              </a:defRPr>
            </a:lvl1pPr>
            <a:lvl2pPr marL="1698161" indent="-653139" algn="l" defTabSz="2090044" rtl="0" eaLnBrk="1" latinLnBrk="0" hangingPunct="1">
              <a:spcBef>
                <a:spcPct val="20000"/>
              </a:spcBef>
              <a:buFont typeface="Arial"/>
              <a:buChar char="•"/>
              <a:defRPr sz="6400" kern="1200">
                <a:solidFill>
                  <a:schemeClr val="bg1"/>
                </a:solidFill>
                <a:latin typeface="+mn-lt"/>
                <a:ea typeface="+mn-ea"/>
                <a:cs typeface="+mn-cs"/>
              </a:defRPr>
            </a:lvl2pPr>
            <a:lvl3pPr marL="2612555" indent="-522511" algn="l" defTabSz="2090044" rtl="0" eaLnBrk="1" latinLnBrk="0" hangingPunct="1">
              <a:lnSpc>
                <a:spcPct val="100000"/>
              </a:lnSpc>
              <a:spcBef>
                <a:spcPct val="20000"/>
              </a:spcBef>
              <a:buSzPct val="65000"/>
              <a:buFont typeface="Courier New"/>
              <a:buChar char="o"/>
              <a:defRPr sz="5500" kern="1200">
                <a:solidFill>
                  <a:schemeClr val="bg1"/>
                </a:solidFill>
                <a:latin typeface="+mn-lt"/>
                <a:ea typeface="+mn-ea"/>
                <a:cs typeface="+mn-cs"/>
              </a:defRPr>
            </a:lvl3pPr>
            <a:lvl4pPr marL="3657577" indent="-522511" algn="l" defTabSz="2090044" rtl="0" eaLnBrk="1" latinLnBrk="0" hangingPunct="1">
              <a:spcBef>
                <a:spcPct val="20000"/>
              </a:spcBef>
              <a:buFont typeface="Arial" panose="020B0604020202020204" pitchFamily="34" charset="0"/>
              <a:buChar char="–"/>
              <a:defRPr sz="4600" kern="1200">
                <a:solidFill>
                  <a:schemeClr val="bg1"/>
                </a:solidFill>
                <a:latin typeface="+mn-lt"/>
                <a:ea typeface="+mn-ea"/>
                <a:cs typeface="+mn-cs"/>
              </a:defRPr>
            </a:lvl4pPr>
            <a:lvl5pPr marL="4702599" indent="-522511" algn="l" defTabSz="2090044" rtl="0" eaLnBrk="1" latinLnBrk="0" hangingPunct="1">
              <a:spcBef>
                <a:spcPct val="20000"/>
              </a:spcBef>
              <a:buFont typeface="Arial" panose="020B0604020202020204" pitchFamily="34" charset="0"/>
              <a:buChar char="»"/>
              <a:defRPr sz="4600" kern="1200">
                <a:solidFill>
                  <a:schemeClr val="bg1"/>
                </a:solidFill>
                <a:latin typeface="+mn-lt"/>
                <a:ea typeface="+mn-ea"/>
                <a:cs typeface="+mn-cs"/>
              </a:defRPr>
            </a:lvl5pPr>
            <a:lvl6pPr marL="5747621"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6pPr>
            <a:lvl7pPr marL="6792643"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7pPr>
            <a:lvl8pPr marL="7837665"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8pPr>
            <a:lvl9pPr marL="8882687"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9pPr>
          </a:lstStyle>
          <a:p>
            <a:endParaRPr lang="en-US" sz="8800" dirty="0">
              <a:solidFill>
                <a:srgbClr val="000000"/>
              </a:solidFill>
            </a:endParaRPr>
          </a:p>
          <a:p>
            <a:pPr algn="r">
              <a:lnSpc>
                <a:spcPct val="80000"/>
              </a:lnSpc>
            </a:pPr>
            <a:r>
              <a:rPr lang="en-US" b="1" dirty="0" smtClean="0">
                <a:solidFill>
                  <a:srgbClr val="A12728"/>
                </a:solidFill>
              </a:rPr>
              <a:t>Millions of believers </a:t>
            </a:r>
            <a:r>
              <a:rPr lang="en-US" dirty="0" smtClean="0">
                <a:solidFill>
                  <a:srgbClr val="000000"/>
                </a:solidFill>
              </a:rPr>
              <a:t>were forced to flee their homes</a:t>
            </a:r>
          </a:p>
          <a:p>
            <a:pPr algn="r"/>
            <a:endParaRPr lang="en-US" dirty="0">
              <a:solidFill>
                <a:srgbClr val="000000"/>
              </a:solidFill>
            </a:endParaRPr>
          </a:p>
        </p:txBody>
      </p:sp>
      <p:sp>
        <p:nvSpPr>
          <p:cNvPr id="5" name="Text Placeholder 2"/>
          <p:cNvSpPr txBox="1">
            <a:spLocks/>
          </p:cNvSpPr>
          <p:nvPr/>
        </p:nvSpPr>
        <p:spPr>
          <a:xfrm>
            <a:off x="5684837" y="6583362"/>
            <a:ext cx="11048999" cy="3200399"/>
          </a:xfrm>
          <a:prstGeom prst="rect">
            <a:avLst/>
          </a:prstGeom>
        </p:spPr>
        <p:txBody>
          <a:bodyPr vert="horz"/>
          <a:lstStyle>
            <a:lvl1pPr marL="0" indent="0" algn="l" defTabSz="2090044" rtl="0" eaLnBrk="1" latinLnBrk="0" hangingPunct="1">
              <a:spcBef>
                <a:spcPct val="20000"/>
              </a:spcBef>
              <a:buFont typeface="Arial" panose="020B0604020202020204" pitchFamily="34" charset="0"/>
              <a:buNone/>
              <a:defRPr sz="7300" kern="1200">
                <a:solidFill>
                  <a:schemeClr val="bg1"/>
                </a:solidFill>
                <a:latin typeface="+mn-lt"/>
                <a:ea typeface="+mn-ea"/>
                <a:cs typeface="+mn-cs"/>
              </a:defRPr>
            </a:lvl1pPr>
            <a:lvl2pPr marL="1698161" indent="-653139" algn="l" defTabSz="2090044" rtl="0" eaLnBrk="1" latinLnBrk="0" hangingPunct="1">
              <a:spcBef>
                <a:spcPct val="20000"/>
              </a:spcBef>
              <a:buFont typeface="Arial"/>
              <a:buChar char="•"/>
              <a:defRPr sz="6400" kern="1200">
                <a:solidFill>
                  <a:schemeClr val="bg1"/>
                </a:solidFill>
                <a:latin typeface="+mn-lt"/>
                <a:ea typeface="+mn-ea"/>
                <a:cs typeface="+mn-cs"/>
              </a:defRPr>
            </a:lvl2pPr>
            <a:lvl3pPr marL="2612555" indent="-522511" algn="l" defTabSz="2090044" rtl="0" eaLnBrk="1" latinLnBrk="0" hangingPunct="1">
              <a:lnSpc>
                <a:spcPct val="100000"/>
              </a:lnSpc>
              <a:spcBef>
                <a:spcPct val="20000"/>
              </a:spcBef>
              <a:buSzPct val="65000"/>
              <a:buFont typeface="Courier New"/>
              <a:buChar char="o"/>
              <a:defRPr sz="5500" kern="1200">
                <a:solidFill>
                  <a:schemeClr val="bg1"/>
                </a:solidFill>
                <a:latin typeface="+mn-lt"/>
                <a:ea typeface="+mn-ea"/>
                <a:cs typeface="+mn-cs"/>
              </a:defRPr>
            </a:lvl3pPr>
            <a:lvl4pPr marL="3657577" indent="-522511" algn="l" defTabSz="2090044" rtl="0" eaLnBrk="1" latinLnBrk="0" hangingPunct="1">
              <a:spcBef>
                <a:spcPct val="20000"/>
              </a:spcBef>
              <a:buFont typeface="Arial" panose="020B0604020202020204" pitchFamily="34" charset="0"/>
              <a:buChar char="–"/>
              <a:defRPr sz="4600" kern="1200">
                <a:solidFill>
                  <a:schemeClr val="bg1"/>
                </a:solidFill>
                <a:latin typeface="+mn-lt"/>
                <a:ea typeface="+mn-ea"/>
                <a:cs typeface="+mn-cs"/>
              </a:defRPr>
            </a:lvl4pPr>
            <a:lvl5pPr marL="4702599" indent="-522511" algn="l" defTabSz="2090044" rtl="0" eaLnBrk="1" latinLnBrk="0" hangingPunct="1">
              <a:spcBef>
                <a:spcPct val="20000"/>
              </a:spcBef>
              <a:buFont typeface="Arial" panose="020B0604020202020204" pitchFamily="34" charset="0"/>
              <a:buChar char="»"/>
              <a:defRPr sz="4600" kern="1200">
                <a:solidFill>
                  <a:schemeClr val="bg1"/>
                </a:solidFill>
                <a:latin typeface="+mn-lt"/>
                <a:ea typeface="+mn-ea"/>
                <a:cs typeface="+mn-cs"/>
              </a:defRPr>
            </a:lvl5pPr>
            <a:lvl6pPr marL="5747621"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6pPr>
            <a:lvl7pPr marL="6792643"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7pPr>
            <a:lvl8pPr marL="7837665"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8pPr>
            <a:lvl9pPr marL="8882687"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9pPr>
          </a:lstStyle>
          <a:p>
            <a:pPr algn="ctr">
              <a:lnSpc>
                <a:spcPct val="80000"/>
              </a:lnSpc>
            </a:pPr>
            <a:r>
              <a:rPr lang="en-US" b="1" dirty="0" smtClean="0">
                <a:solidFill>
                  <a:srgbClr val="A12728"/>
                </a:solidFill>
              </a:rPr>
              <a:t>Over 2,400 churches </a:t>
            </a:r>
            <a:r>
              <a:rPr lang="en-US" dirty="0" smtClean="0">
                <a:solidFill>
                  <a:srgbClr val="000000"/>
                </a:solidFill>
              </a:rPr>
              <a:t>were attacked or destroyed</a:t>
            </a:r>
            <a:endParaRPr lang="en-US" sz="2400" dirty="0" smtClean="0">
              <a:solidFill>
                <a:srgbClr val="000000"/>
              </a:solidFill>
            </a:endParaRPr>
          </a:p>
        </p:txBody>
      </p:sp>
    </p:spTree>
    <p:extLst>
      <p:ext uri="{BB962C8B-B14F-4D97-AF65-F5344CB8AC3E}">
        <p14:creationId xmlns:p14="http://schemas.microsoft.com/office/powerpoint/2010/main" val="672677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Persecution at a Glance</a:t>
            </a:r>
            <a:endParaRPr lang="en-US" dirty="0"/>
          </a:p>
        </p:txBody>
      </p:sp>
      <p:sp>
        <p:nvSpPr>
          <p:cNvPr id="3" name="Text Placeholder 2"/>
          <p:cNvSpPr>
            <a:spLocks noGrp="1"/>
          </p:cNvSpPr>
          <p:nvPr>
            <p:ph type="body" sz="quarter" idx="10"/>
          </p:nvPr>
        </p:nvSpPr>
        <p:spPr/>
        <p:txBody>
          <a:bodyPr/>
          <a:lstStyle/>
          <a:p>
            <a:r>
              <a:rPr lang="en-US" sz="8000" b="1" dirty="0" smtClean="0">
                <a:solidFill>
                  <a:srgbClr val="A12728"/>
                </a:solidFill>
              </a:rPr>
              <a:t>China: </a:t>
            </a:r>
            <a:r>
              <a:rPr lang="en-US" dirty="0" smtClean="0"/>
              <a:t>Christians who worship apart from government-approved churches are subject to discrimination, physical threats, and arrest</a:t>
            </a:r>
          </a:p>
          <a:p>
            <a:pPr algn="r"/>
            <a:r>
              <a:rPr lang="en-US" sz="11500" b="1" dirty="0" smtClean="0">
                <a:solidFill>
                  <a:srgbClr val="A12728"/>
                </a:solidFill>
              </a:rPr>
              <a:t>17,884:</a:t>
            </a:r>
          </a:p>
          <a:p>
            <a:pPr algn="r">
              <a:lnSpc>
                <a:spcPct val="80000"/>
              </a:lnSpc>
            </a:pPr>
            <a:r>
              <a:rPr lang="en-US" dirty="0" smtClean="0"/>
              <a:t>The number of Chinese </a:t>
            </a:r>
          </a:p>
          <a:p>
            <a:pPr algn="r">
              <a:lnSpc>
                <a:spcPct val="80000"/>
              </a:lnSpc>
            </a:pPr>
            <a:r>
              <a:rPr lang="en-US" dirty="0" smtClean="0"/>
              <a:t>Christians persecuted last year</a:t>
            </a:r>
            <a:endParaRPr lang="en-US" dirty="0"/>
          </a:p>
          <a:p>
            <a:endParaRPr lang="en-US" b="1" dirty="0"/>
          </a:p>
        </p:txBody>
      </p:sp>
      <p:pic>
        <p:nvPicPr>
          <p:cNvPr id="5" name="Picture 4"/>
          <p:cNvPicPr>
            <a:picLocks noChangeAspect="1"/>
          </p:cNvPicPr>
          <p:nvPr/>
        </p:nvPicPr>
        <p:blipFill>
          <a:blip r:embed="rId2"/>
          <a:stretch>
            <a:fillRect/>
          </a:stretch>
        </p:blipFill>
        <p:spPr>
          <a:xfrm>
            <a:off x="655637" y="7650162"/>
            <a:ext cx="5334000" cy="3922059"/>
          </a:xfrm>
          <a:prstGeom prst="rect">
            <a:avLst/>
          </a:prstGeom>
        </p:spPr>
      </p:pic>
    </p:spTree>
    <p:extLst>
      <p:ext uri="{BB962C8B-B14F-4D97-AF65-F5344CB8AC3E}">
        <p14:creationId xmlns:p14="http://schemas.microsoft.com/office/powerpoint/2010/main" val="4209177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60436" y="7726362"/>
            <a:ext cx="5138057" cy="3596640"/>
          </a:xfrm>
          <a:prstGeom prst="rect">
            <a:avLst/>
          </a:prstGeom>
        </p:spPr>
      </p:pic>
      <p:sp>
        <p:nvSpPr>
          <p:cNvPr id="2" name="Title 1"/>
          <p:cNvSpPr>
            <a:spLocks noGrp="1"/>
          </p:cNvSpPr>
          <p:nvPr>
            <p:ph type="ctrTitle"/>
          </p:nvPr>
        </p:nvSpPr>
        <p:spPr/>
        <p:txBody>
          <a:bodyPr/>
          <a:lstStyle/>
          <a:p>
            <a:r>
              <a:rPr lang="en-US" dirty="0" smtClean="0"/>
              <a:t>Persecution at a Glance</a:t>
            </a:r>
            <a:endParaRPr lang="en-US" dirty="0"/>
          </a:p>
        </p:txBody>
      </p:sp>
      <p:sp>
        <p:nvSpPr>
          <p:cNvPr id="3" name="Text Placeholder 2"/>
          <p:cNvSpPr>
            <a:spLocks noGrp="1"/>
          </p:cNvSpPr>
          <p:nvPr>
            <p:ph type="body" sz="quarter" idx="10"/>
          </p:nvPr>
        </p:nvSpPr>
        <p:spPr/>
        <p:txBody>
          <a:bodyPr/>
          <a:lstStyle/>
          <a:p>
            <a:r>
              <a:rPr lang="en-US" sz="8000" b="1" dirty="0" smtClean="0">
                <a:solidFill>
                  <a:srgbClr val="A12728"/>
                </a:solidFill>
              </a:rPr>
              <a:t>Central African Republic: </a:t>
            </a:r>
            <a:r>
              <a:rPr lang="en-US" dirty="0" smtClean="0"/>
              <a:t>Violent clashes between Muslim and Christian groups make this a volatile place for Christ-followers</a:t>
            </a:r>
          </a:p>
          <a:p>
            <a:pPr algn="r"/>
            <a:r>
              <a:rPr lang="en-US" sz="11500" b="1" dirty="0" smtClean="0">
                <a:solidFill>
                  <a:srgbClr val="A12728"/>
                </a:solidFill>
              </a:rPr>
              <a:t>1 million:</a:t>
            </a:r>
          </a:p>
          <a:p>
            <a:pPr algn="r">
              <a:lnSpc>
                <a:spcPct val="80000"/>
              </a:lnSpc>
            </a:pPr>
            <a:r>
              <a:rPr lang="en-US" dirty="0" smtClean="0"/>
              <a:t>The number of people </a:t>
            </a:r>
          </a:p>
          <a:p>
            <a:pPr algn="r">
              <a:lnSpc>
                <a:spcPct val="80000"/>
              </a:lnSpc>
            </a:pPr>
            <a:r>
              <a:rPr lang="en-US" dirty="0" smtClean="0"/>
              <a:t>displaced due to religious conflict</a:t>
            </a:r>
            <a:endParaRPr lang="en-US" dirty="0"/>
          </a:p>
          <a:p>
            <a:endParaRPr lang="en-US" b="1" dirty="0"/>
          </a:p>
        </p:txBody>
      </p:sp>
    </p:spTree>
    <p:extLst>
      <p:ext uri="{BB962C8B-B14F-4D97-AF65-F5344CB8AC3E}">
        <p14:creationId xmlns:p14="http://schemas.microsoft.com/office/powerpoint/2010/main" val="3894988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Persecution at a Glance</a:t>
            </a:r>
            <a:endParaRPr lang="en-US" dirty="0"/>
          </a:p>
        </p:txBody>
      </p:sp>
      <p:sp>
        <p:nvSpPr>
          <p:cNvPr id="3" name="Text Placeholder 2"/>
          <p:cNvSpPr>
            <a:spLocks noGrp="1"/>
          </p:cNvSpPr>
          <p:nvPr>
            <p:ph type="body" sz="quarter" idx="10"/>
          </p:nvPr>
        </p:nvSpPr>
        <p:spPr>
          <a:xfrm>
            <a:off x="655638" y="3535363"/>
            <a:ext cx="22021800" cy="4267199"/>
          </a:xfrm>
        </p:spPr>
        <p:txBody>
          <a:bodyPr/>
          <a:lstStyle/>
          <a:p>
            <a:r>
              <a:rPr lang="en-US" sz="8000" b="1" dirty="0" smtClean="0">
                <a:solidFill>
                  <a:srgbClr val="A12728"/>
                </a:solidFill>
              </a:rPr>
              <a:t>India:</a:t>
            </a:r>
            <a:r>
              <a:rPr lang="en-US" sz="8000" dirty="0" smtClean="0">
                <a:solidFill>
                  <a:srgbClr val="A12728"/>
                </a:solidFill>
              </a:rPr>
              <a:t> </a:t>
            </a:r>
            <a:r>
              <a:rPr lang="en-US" dirty="0" smtClean="0"/>
              <a:t>Despite this country’s rich </a:t>
            </a:r>
            <a:r>
              <a:rPr lang="en-US" dirty="0"/>
              <a:t>tapestry of </a:t>
            </a:r>
            <a:r>
              <a:rPr lang="en-US" dirty="0" smtClean="0"/>
              <a:t>culture and ethnicity, a hostile political atmosphere makes it difficult for Christians to openly practice and share their faith</a:t>
            </a:r>
          </a:p>
          <a:p>
            <a:pPr algn="r"/>
            <a:r>
              <a:rPr lang="en-US" sz="11500" b="1" dirty="0" smtClean="0">
                <a:solidFill>
                  <a:srgbClr val="A12728"/>
                </a:solidFill>
              </a:rPr>
              <a:t>2.3 percent:</a:t>
            </a:r>
          </a:p>
          <a:p>
            <a:pPr algn="r">
              <a:lnSpc>
                <a:spcPct val="80000"/>
              </a:lnSpc>
            </a:pPr>
            <a:r>
              <a:rPr lang="en-US" dirty="0" smtClean="0"/>
              <a:t>The small number of India’s</a:t>
            </a:r>
          </a:p>
          <a:p>
            <a:pPr algn="r">
              <a:lnSpc>
                <a:spcPct val="80000"/>
              </a:lnSpc>
            </a:pPr>
            <a:r>
              <a:rPr lang="en-US" dirty="0" smtClean="0"/>
              <a:t>population that are Christians</a:t>
            </a:r>
          </a:p>
          <a:p>
            <a:endParaRPr lang="en-US" b="1" dirty="0"/>
          </a:p>
        </p:txBody>
      </p:sp>
      <p:pic>
        <p:nvPicPr>
          <p:cNvPr id="5" name="Picture 4"/>
          <p:cNvPicPr>
            <a:picLocks noChangeAspect="1"/>
          </p:cNvPicPr>
          <p:nvPr/>
        </p:nvPicPr>
        <p:blipFill>
          <a:blip r:embed="rId2"/>
          <a:stretch>
            <a:fillRect/>
          </a:stretch>
        </p:blipFill>
        <p:spPr>
          <a:xfrm>
            <a:off x="731837" y="7454792"/>
            <a:ext cx="4038600" cy="3946813"/>
          </a:xfrm>
          <a:prstGeom prst="rect">
            <a:avLst/>
          </a:prstGeom>
        </p:spPr>
      </p:pic>
    </p:spTree>
    <p:extLst>
      <p:ext uri="{BB962C8B-B14F-4D97-AF65-F5344CB8AC3E}">
        <p14:creationId xmlns:p14="http://schemas.microsoft.com/office/powerpoint/2010/main" val="8496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Persecution at a Glance</a:t>
            </a:r>
            <a:endParaRPr lang="en-US" dirty="0"/>
          </a:p>
        </p:txBody>
      </p:sp>
      <p:sp>
        <p:nvSpPr>
          <p:cNvPr id="3" name="Text Placeholder 2"/>
          <p:cNvSpPr>
            <a:spLocks noGrp="1"/>
          </p:cNvSpPr>
          <p:nvPr>
            <p:ph type="body" sz="quarter" idx="10"/>
          </p:nvPr>
        </p:nvSpPr>
        <p:spPr/>
        <p:txBody>
          <a:bodyPr/>
          <a:lstStyle/>
          <a:p>
            <a:r>
              <a:rPr lang="en-US" sz="8000" b="1" dirty="0" smtClean="0">
                <a:solidFill>
                  <a:srgbClr val="A12728"/>
                </a:solidFill>
              </a:rPr>
              <a:t>Iraq:</a:t>
            </a:r>
            <a:r>
              <a:rPr lang="en-US" sz="8000" dirty="0" smtClean="0">
                <a:solidFill>
                  <a:srgbClr val="A12728"/>
                </a:solidFill>
              </a:rPr>
              <a:t> </a:t>
            </a:r>
            <a:r>
              <a:rPr lang="en-US" dirty="0" smtClean="0"/>
              <a:t>ISIS has given Christians the ultimatum to “convert to Islam, pay a tax, or face death,” causing countless families to flee their ancient homelands</a:t>
            </a:r>
            <a:endParaRPr lang="en-US" dirty="0"/>
          </a:p>
          <a:p>
            <a:pPr algn="r"/>
            <a:r>
              <a:rPr lang="en-US" sz="11500" b="1" dirty="0" smtClean="0">
                <a:solidFill>
                  <a:srgbClr val="A12728"/>
                </a:solidFill>
              </a:rPr>
              <a:t>No. 2:</a:t>
            </a:r>
          </a:p>
          <a:p>
            <a:pPr algn="r">
              <a:lnSpc>
                <a:spcPct val="80000"/>
              </a:lnSpc>
            </a:pPr>
            <a:r>
              <a:rPr lang="en-US" dirty="0" smtClean="0"/>
              <a:t>Iraq’s rank on the World Watch List</a:t>
            </a:r>
          </a:p>
          <a:p>
            <a:pPr algn="r">
              <a:lnSpc>
                <a:spcPct val="80000"/>
              </a:lnSpc>
            </a:pPr>
            <a:r>
              <a:rPr lang="en-US" dirty="0" smtClean="0"/>
              <a:t>of most dangerous places for Christians</a:t>
            </a:r>
            <a:endParaRPr lang="en-US" dirty="0"/>
          </a:p>
          <a:p>
            <a:endParaRPr lang="en-US" b="1" dirty="0"/>
          </a:p>
        </p:txBody>
      </p:sp>
      <p:pic>
        <p:nvPicPr>
          <p:cNvPr id="5" name="Picture 4"/>
          <p:cNvPicPr>
            <a:picLocks noChangeAspect="1"/>
          </p:cNvPicPr>
          <p:nvPr/>
        </p:nvPicPr>
        <p:blipFill>
          <a:blip r:embed="rId2"/>
          <a:stretch>
            <a:fillRect/>
          </a:stretch>
        </p:blipFill>
        <p:spPr>
          <a:xfrm>
            <a:off x="655637" y="7726362"/>
            <a:ext cx="3675064" cy="3675064"/>
          </a:xfrm>
          <a:prstGeom prst="rect">
            <a:avLst/>
          </a:prstGeom>
        </p:spPr>
      </p:pic>
    </p:spTree>
    <p:extLst>
      <p:ext uri="{BB962C8B-B14F-4D97-AF65-F5344CB8AC3E}">
        <p14:creationId xmlns:p14="http://schemas.microsoft.com/office/powerpoint/2010/main" val="348880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Persecution at a Glance</a:t>
            </a:r>
            <a:endParaRPr lang="en-US" dirty="0"/>
          </a:p>
        </p:txBody>
      </p:sp>
      <p:sp>
        <p:nvSpPr>
          <p:cNvPr id="3" name="Text Placeholder 2"/>
          <p:cNvSpPr>
            <a:spLocks noGrp="1"/>
          </p:cNvSpPr>
          <p:nvPr>
            <p:ph type="body" sz="quarter" idx="10"/>
          </p:nvPr>
        </p:nvSpPr>
        <p:spPr/>
        <p:txBody>
          <a:bodyPr/>
          <a:lstStyle/>
          <a:p>
            <a:r>
              <a:rPr lang="en-US" sz="8000" b="1" dirty="0" smtClean="0">
                <a:solidFill>
                  <a:srgbClr val="A12728"/>
                </a:solidFill>
              </a:rPr>
              <a:t>Myanmar:</a:t>
            </a:r>
            <a:r>
              <a:rPr lang="en-US" sz="8000" dirty="0" smtClean="0">
                <a:solidFill>
                  <a:srgbClr val="A12728"/>
                </a:solidFill>
              </a:rPr>
              <a:t> </a:t>
            </a:r>
            <a:r>
              <a:rPr lang="en-US" dirty="0" smtClean="0"/>
              <a:t>Christians in this nation face discrimination by the government as well as violence by groups of radical Buddhist monks</a:t>
            </a:r>
            <a:endParaRPr lang="en-US" dirty="0"/>
          </a:p>
          <a:p>
            <a:pPr algn="r"/>
            <a:r>
              <a:rPr lang="en-US" sz="11500" b="1" dirty="0" smtClean="0">
                <a:solidFill>
                  <a:srgbClr val="A12728"/>
                </a:solidFill>
              </a:rPr>
              <a:t>17:</a:t>
            </a:r>
          </a:p>
          <a:p>
            <a:pPr algn="r">
              <a:lnSpc>
                <a:spcPct val="80000"/>
              </a:lnSpc>
            </a:pPr>
            <a:r>
              <a:rPr lang="en-US" dirty="0" smtClean="0"/>
              <a:t>The number of major Christian</a:t>
            </a:r>
          </a:p>
          <a:p>
            <a:pPr algn="r">
              <a:lnSpc>
                <a:spcPct val="80000"/>
              </a:lnSpc>
            </a:pPr>
            <a:r>
              <a:rPr lang="en-US" dirty="0" smtClean="0"/>
              <a:t>monuments destroyed by officials</a:t>
            </a:r>
            <a:endParaRPr lang="en-US" dirty="0"/>
          </a:p>
          <a:p>
            <a:endParaRPr lang="en-US" b="1" dirty="0"/>
          </a:p>
        </p:txBody>
      </p:sp>
      <p:pic>
        <p:nvPicPr>
          <p:cNvPr id="5" name="Picture 4"/>
          <p:cNvPicPr>
            <a:picLocks noChangeAspect="1"/>
          </p:cNvPicPr>
          <p:nvPr/>
        </p:nvPicPr>
        <p:blipFill>
          <a:blip r:embed="rId2"/>
          <a:stretch>
            <a:fillRect/>
          </a:stretch>
        </p:blipFill>
        <p:spPr>
          <a:xfrm>
            <a:off x="731837" y="7463633"/>
            <a:ext cx="1752599" cy="3880757"/>
          </a:xfrm>
          <a:prstGeom prst="rect">
            <a:avLst/>
          </a:prstGeom>
        </p:spPr>
      </p:pic>
    </p:spTree>
    <p:extLst>
      <p:ext uri="{BB962C8B-B14F-4D97-AF65-F5344CB8AC3E}">
        <p14:creationId xmlns:p14="http://schemas.microsoft.com/office/powerpoint/2010/main" val="78771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Persecution at a Glance</a:t>
            </a:r>
            <a:endParaRPr lang="en-US" dirty="0"/>
          </a:p>
        </p:txBody>
      </p:sp>
      <p:sp>
        <p:nvSpPr>
          <p:cNvPr id="3" name="Text Placeholder 2"/>
          <p:cNvSpPr>
            <a:spLocks noGrp="1"/>
          </p:cNvSpPr>
          <p:nvPr>
            <p:ph type="body" sz="quarter" idx="10"/>
          </p:nvPr>
        </p:nvSpPr>
        <p:spPr/>
        <p:txBody>
          <a:bodyPr/>
          <a:lstStyle/>
          <a:p>
            <a:r>
              <a:rPr lang="en-US" sz="8000" b="1" dirty="0" smtClean="0">
                <a:solidFill>
                  <a:srgbClr val="A12728"/>
                </a:solidFill>
              </a:rPr>
              <a:t>Nigeria:</a:t>
            </a:r>
            <a:r>
              <a:rPr lang="en-US" sz="8000" dirty="0" smtClean="0">
                <a:solidFill>
                  <a:srgbClr val="A12728"/>
                </a:solidFill>
              </a:rPr>
              <a:t> </a:t>
            </a:r>
            <a:r>
              <a:rPr lang="en-US" dirty="0" err="1"/>
              <a:t>Boko</a:t>
            </a:r>
            <a:r>
              <a:rPr lang="en-US" dirty="0"/>
              <a:t> Haram, the militant </a:t>
            </a:r>
            <a:r>
              <a:rPr lang="en-US" dirty="0" smtClean="0"/>
              <a:t>Islamic group</a:t>
            </a:r>
            <a:r>
              <a:rPr lang="en-US" dirty="0"/>
              <a:t>, continues to terrorize Christians </a:t>
            </a:r>
            <a:r>
              <a:rPr lang="en-US" dirty="0" smtClean="0"/>
              <a:t>and </a:t>
            </a:r>
            <a:r>
              <a:rPr lang="en-US" dirty="0"/>
              <a:t>has forced millions to flee their homes in fear of </a:t>
            </a:r>
            <a:r>
              <a:rPr lang="en-US" dirty="0" smtClean="0"/>
              <a:t>capture</a:t>
            </a:r>
            <a:endParaRPr lang="en-US" dirty="0"/>
          </a:p>
          <a:p>
            <a:pPr algn="r"/>
            <a:r>
              <a:rPr lang="en-US" sz="11500" b="1" dirty="0" smtClean="0">
                <a:solidFill>
                  <a:srgbClr val="A12728"/>
                </a:solidFill>
              </a:rPr>
              <a:t>11,500:</a:t>
            </a:r>
          </a:p>
          <a:p>
            <a:pPr algn="r">
              <a:lnSpc>
                <a:spcPct val="80000"/>
              </a:lnSpc>
            </a:pPr>
            <a:r>
              <a:rPr lang="en-US" dirty="0" smtClean="0"/>
              <a:t>The number of Christians</a:t>
            </a:r>
          </a:p>
          <a:p>
            <a:pPr algn="r">
              <a:lnSpc>
                <a:spcPct val="80000"/>
              </a:lnSpc>
            </a:pPr>
            <a:r>
              <a:rPr lang="en-US" dirty="0" smtClean="0"/>
              <a:t>killed by </a:t>
            </a:r>
            <a:r>
              <a:rPr lang="en-US" dirty="0" err="1" smtClean="0"/>
              <a:t>Boko</a:t>
            </a:r>
            <a:r>
              <a:rPr lang="en-US" dirty="0" smtClean="0"/>
              <a:t> Haram since 2000</a:t>
            </a:r>
            <a:endParaRPr lang="en-US" dirty="0"/>
          </a:p>
          <a:p>
            <a:endParaRPr lang="en-US" b="1" dirty="0"/>
          </a:p>
        </p:txBody>
      </p:sp>
      <p:pic>
        <p:nvPicPr>
          <p:cNvPr id="5" name="Picture 4"/>
          <p:cNvPicPr>
            <a:picLocks noChangeAspect="1"/>
          </p:cNvPicPr>
          <p:nvPr/>
        </p:nvPicPr>
        <p:blipFill>
          <a:blip r:embed="rId2"/>
          <a:stretch>
            <a:fillRect/>
          </a:stretch>
        </p:blipFill>
        <p:spPr>
          <a:xfrm>
            <a:off x="731837" y="8068998"/>
            <a:ext cx="3810000" cy="3175000"/>
          </a:xfrm>
          <a:prstGeom prst="rect">
            <a:avLst/>
          </a:prstGeom>
        </p:spPr>
      </p:pic>
    </p:spTree>
    <p:extLst>
      <p:ext uri="{BB962C8B-B14F-4D97-AF65-F5344CB8AC3E}">
        <p14:creationId xmlns:p14="http://schemas.microsoft.com/office/powerpoint/2010/main" val="289983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Persecution at a Glance</a:t>
            </a:r>
            <a:endParaRPr lang="en-US" dirty="0"/>
          </a:p>
        </p:txBody>
      </p:sp>
      <p:sp>
        <p:nvSpPr>
          <p:cNvPr id="3" name="Text Placeholder 2"/>
          <p:cNvSpPr>
            <a:spLocks noGrp="1"/>
          </p:cNvSpPr>
          <p:nvPr>
            <p:ph type="body" sz="quarter" idx="10"/>
          </p:nvPr>
        </p:nvSpPr>
        <p:spPr/>
        <p:txBody>
          <a:bodyPr/>
          <a:lstStyle/>
          <a:p>
            <a:r>
              <a:rPr lang="en-US" sz="8000" b="1" dirty="0" smtClean="0">
                <a:solidFill>
                  <a:srgbClr val="A12728"/>
                </a:solidFill>
              </a:rPr>
              <a:t>North Korea:</a:t>
            </a:r>
            <a:r>
              <a:rPr lang="en-US" sz="8000" dirty="0" smtClean="0">
                <a:solidFill>
                  <a:srgbClr val="A12728"/>
                </a:solidFill>
              </a:rPr>
              <a:t> </a:t>
            </a:r>
            <a:r>
              <a:rPr lang="en-US" sz="8000" dirty="0" smtClean="0"/>
              <a:t>In this country, </a:t>
            </a:r>
            <a:r>
              <a:rPr lang="en-US" dirty="0" smtClean="0"/>
              <a:t>being </a:t>
            </a:r>
            <a:r>
              <a:rPr lang="en-US" dirty="0"/>
              <a:t>a Christian is forbidden by </a:t>
            </a:r>
            <a:r>
              <a:rPr lang="en-US" dirty="0" smtClean="0"/>
              <a:t>law, and public </a:t>
            </a:r>
            <a:r>
              <a:rPr lang="en-US" dirty="0"/>
              <a:t>expressions </a:t>
            </a:r>
            <a:r>
              <a:rPr lang="en-US" dirty="0" smtClean="0"/>
              <a:t>of faith or possession </a:t>
            </a:r>
            <a:r>
              <a:rPr lang="en-US" dirty="0"/>
              <a:t>of Bibles </a:t>
            </a:r>
            <a:r>
              <a:rPr lang="en-US" dirty="0" smtClean="0"/>
              <a:t>can result in execution</a:t>
            </a:r>
          </a:p>
          <a:p>
            <a:pPr algn="r"/>
            <a:r>
              <a:rPr lang="en-US" sz="11500" b="1" dirty="0" smtClean="0">
                <a:solidFill>
                  <a:srgbClr val="A12728"/>
                </a:solidFill>
              </a:rPr>
              <a:t>Approximately 70,000:</a:t>
            </a:r>
          </a:p>
          <a:p>
            <a:pPr algn="r">
              <a:lnSpc>
                <a:spcPct val="80000"/>
              </a:lnSpc>
            </a:pPr>
            <a:r>
              <a:rPr lang="en-US" dirty="0" smtClean="0"/>
              <a:t>The number of Christians</a:t>
            </a:r>
          </a:p>
          <a:p>
            <a:pPr algn="r">
              <a:lnSpc>
                <a:spcPct val="80000"/>
              </a:lnSpc>
            </a:pPr>
            <a:r>
              <a:rPr lang="en-US" dirty="0"/>
              <a:t>i</a:t>
            </a:r>
            <a:r>
              <a:rPr lang="en-US" dirty="0" smtClean="0"/>
              <a:t>mprisoned in labor camps</a:t>
            </a:r>
            <a:endParaRPr lang="en-US" dirty="0"/>
          </a:p>
          <a:p>
            <a:endParaRPr lang="en-US" b="1" dirty="0"/>
          </a:p>
        </p:txBody>
      </p:sp>
      <p:pic>
        <p:nvPicPr>
          <p:cNvPr id="4" name="Picture 3"/>
          <p:cNvPicPr>
            <a:picLocks noChangeAspect="1"/>
          </p:cNvPicPr>
          <p:nvPr/>
        </p:nvPicPr>
        <p:blipFill>
          <a:blip r:embed="rId2"/>
          <a:stretch>
            <a:fillRect/>
          </a:stretch>
        </p:blipFill>
        <p:spPr>
          <a:xfrm>
            <a:off x="731837" y="7196364"/>
            <a:ext cx="2438400" cy="4528458"/>
          </a:xfrm>
          <a:prstGeom prst="rect">
            <a:avLst/>
          </a:prstGeom>
        </p:spPr>
      </p:pic>
    </p:spTree>
    <p:extLst>
      <p:ext uri="{BB962C8B-B14F-4D97-AF65-F5344CB8AC3E}">
        <p14:creationId xmlns:p14="http://schemas.microsoft.com/office/powerpoint/2010/main" val="374583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Persecution at a Glance</a:t>
            </a:r>
            <a:endParaRPr lang="en-US" dirty="0"/>
          </a:p>
        </p:txBody>
      </p:sp>
      <p:sp>
        <p:nvSpPr>
          <p:cNvPr id="3" name="Text Placeholder 2"/>
          <p:cNvSpPr>
            <a:spLocks noGrp="1"/>
          </p:cNvSpPr>
          <p:nvPr>
            <p:ph type="body" sz="quarter" idx="10"/>
          </p:nvPr>
        </p:nvSpPr>
        <p:spPr/>
        <p:txBody>
          <a:bodyPr/>
          <a:lstStyle/>
          <a:p>
            <a:r>
              <a:rPr lang="en-US" sz="8000" b="1" dirty="0" smtClean="0">
                <a:solidFill>
                  <a:srgbClr val="A12728"/>
                </a:solidFill>
              </a:rPr>
              <a:t>Syria:</a:t>
            </a:r>
            <a:r>
              <a:rPr lang="en-US" sz="8000" dirty="0" smtClean="0">
                <a:solidFill>
                  <a:srgbClr val="A12728"/>
                </a:solidFill>
              </a:rPr>
              <a:t> </a:t>
            </a:r>
            <a:r>
              <a:rPr lang="en-US" sz="8000" dirty="0" smtClean="0"/>
              <a:t>Islamic State militants have taken advantage of the power vacuum caused by civil war to spread their violent persecution of any who do not convert</a:t>
            </a:r>
            <a:endParaRPr lang="en-US" dirty="0" smtClean="0"/>
          </a:p>
          <a:p>
            <a:pPr algn="r"/>
            <a:r>
              <a:rPr lang="en-US" sz="11500" b="1" dirty="0" smtClean="0">
                <a:solidFill>
                  <a:srgbClr val="A12728"/>
                </a:solidFill>
              </a:rPr>
              <a:t>4.8 million:</a:t>
            </a:r>
          </a:p>
          <a:p>
            <a:pPr algn="r">
              <a:lnSpc>
                <a:spcPct val="80000"/>
              </a:lnSpc>
            </a:pPr>
            <a:r>
              <a:rPr lang="en-US" dirty="0" smtClean="0"/>
              <a:t>The number of Syrians who have </a:t>
            </a:r>
          </a:p>
          <a:p>
            <a:pPr algn="r">
              <a:lnSpc>
                <a:spcPct val="80000"/>
              </a:lnSpc>
            </a:pPr>
            <a:r>
              <a:rPr lang="en-US" dirty="0" smtClean="0"/>
              <a:t>fled the country to escape violence</a:t>
            </a:r>
          </a:p>
          <a:p>
            <a:endParaRPr lang="en-US" b="1" dirty="0"/>
          </a:p>
        </p:txBody>
      </p:sp>
      <p:pic>
        <p:nvPicPr>
          <p:cNvPr id="4" name="Picture 3"/>
          <p:cNvPicPr>
            <a:picLocks noChangeAspect="1"/>
          </p:cNvPicPr>
          <p:nvPr/>
        </p:nvPicPr>
        <p:blipFill>
          <a:blip r:embed="rId2"/>
          <a:stretch>
            <a:fillRect/>
          </a:stretch>
        </p:blipFill>
        <p:spPr>
          <a:xfrm>
            <a:off x="731837" y="7822090"/>
            <a:ext cx="3886200" cy="3497580"/>
          </a:xfrm>
          <a:prstGeom prst="rect">
            <a:avLst/>
          </a:prstGeom>
        </p:spPr>
      </p:pic>
    </p:spTree>
    <p:extLst>
      <p:ext uri="{BB962C8B-B14F-4D97-AF65-F5344CB8AC3E}">
        <p14:creationId xmlns:p14="http://schemas.microsoft.com/office/powerpoint/2010/main" val="2700040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600" dirty="0" smtClean="0"/>
              <a:t>What Does the Bible Say about Persecution?</a:t>
            </a:r>
            <a:endParaRPr lang="en-US" sz="8600" dirty="0"/>
          </a:p>
        </p:txBody>
      </p:sp>
      <p:sp>
        <p:nvSpPr>
          <p:cNvPr id="3" name="Text Placeholder 2"/>
          <p:cNvSpPr>
            <a:spLocks noGrp="1"/>
          </p:cNvSpPr>
          <p:nvPr>
            <p:ph type="body" sz="quarter" idx="10"/>
          </p:nvPr>
        </p:nvSpPr>
        <p:spPr/>
        <p:txBody>
          <a:bodyPr/>
          <a:lstStyle/>
          <a:p>
            <a:pPr>
              <a:lnSpc>
                <a:spcPct val="80000"/>
              </a:lnSpc>
            </a:pPr>
            <a:r>
              <a:rPr lang="en-US" sz="7000" b="1" dirty="0">
                <a:solidFill>
                  <a:srgbClr val="A12728"/>
                </a:solidFill>
              </a:rPr>
              <a:t>Job 36:15</a:t>
            </a:r>
            <a:endParaRPr lang="en-US" sz="7000" dirty="0">
              <a:solidFill>
                <a:srgbClr val="A12728"/>
              </a:solidFill>
            </a:endParaRPr>
          </a:p>
          <a:p>
            <a:pPr>
              <a:lnSpc>
                <a:spcPct val="80000"/>
              </a:lnSpc>
            </a:pPr>
            <a:r>
              <a:rPr lang="en-US" sz="7000" dirty="0"/>
              <a:t>But those who suffer he delivers in their suffering; he speaks to them in their affliction</a:t>
            </a:r>
            <a:r>
              <a:rPr lang="en-US" sz="7000" dirty="0" smtClean="0"/>
              <a:t>.</a:t>
            </a:r>
          </a:p>
          <a:p>
            <a:pPr>
              <a:lnSpc>
                <a:spcPct val="80000"/>
              </a:lnSpc>
            </a:pPr>
            <a:endParaRPr lang="en-US" sz="7000" dirty="0"/>
          </a:p>
          <a:p>
            <a:pPr>
              <a:lnSpc>
                <a:spcPct val="80000"/>
              </a:lnSpc>
            </a:pPr>
            <a:r>
              <a:rPr lang="en-US" sz="7000" b="1" dirty="0">
                <a:solidFill>
                  <a:srgbClr val="A12728"/>
                </a:solidFill>
              </a:rPr>
              <a:t>Romans 8:17</a:t>
            </a:r>
            <a:endParaRPr lang="en-US" sz="7000" dirty="0">
              <a:solidFill>
                <a:srgbClr val="A12728"/>
              </a:solidFill>
            </a:endParaRPr>
          </a:p>
          <a:p>
            <a:pPr>
              <a:lnSpc>
                <a:spcPct val="80000"/>
              </a:lnSpc>
            </a:pPr>
            <a:r>
              <a:rPr lang="en-US" sz="7000" dirty="0"/>
              <a:t>Now if we are children, then we are heirs—heirs of God and co-heirs with Christ, if indeed we share in his sufferings in order that we may also share in his glory.</a:t>
            </a:r>
          </a:p>
          <a:p>
            <a:endParaRPr lang="en-US" sz="7000" dirty="0"/>
          </a:p>
        </p:txBody>
      </p:sp>
    </p:spTree>
    <p:extLst>
      <p:ext uri="{BB962C8B-B14F-4D97-AF65-F5344CB8AC3E}">
        <p14:creationId xmlns:p14="http://schemas.microsoft.com/office/powerpoint/2010/main" val="237564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600" dirty="0"/>
              <a:t>What Does the Bible Say about Persecution?</a:t>
            </a:r>
            <a:endParaRPr lang="en-US" sz="8600" dirty="0"/>
          </a:p>
        </p:txBody>
      </p:sp>
      <p:sp>
        <p:nvSpPr>
          <p:cNvPr id="3" name="Text Placeholder 2"/>
          <p:cNvSpPr>
            <a:spLocks noGrp="1"/>
          </p:cNvSpPr>
          <p:nvPr>
            <p:ph type="body" sz="quarter" idx="10"/>
          </p:nvPr>
        </p:nvSpPr>
        <p:spPr/>
        <p:txBody>
          <a:bodyPr/>
          <a:lstStyle/>
          <a:p>
            <a:pPr>
              <a:lnSpc>
                <a:spcPct val="80000"/>
              </a:lnSpc>
            </a:pPr>
            <a:r>
              <a:rPr lang="en-US" sz="7200" b="1" dirty="0">
                <a:solidFill>
                  <a:srgbClr val="A12728"/>
                </a:solidFill>
              </a:rPr>
              <a:t>2 Corinthians 1:5</a:t>
            </a:r>
            <a:endParaRPr lang="en-US" sz="7200" dirty="0">
              <a:solidFill>
                <a:srgbClr val="A12728"/>
              </a:solidFill>
            </a:endParaRPr>
          </a:p>
          <a:p>
            <a:pPr>
              <a:lnSpc>
                <a:spcPct val="80000"/>
              </a:lnSpc>
            </a:pPr>
            <a:r>
              <a:rPr lang="en-US" sz="7200" dirty="0"/>
              <a:t>For just as we share abundantly in the sufferings of Christ, so also our comfort abounds through Christ</a:t>
            </a:r>
            <a:r>
              <a:rPr lang="en-US" sz="7200" dirty="0" smtClean="0"/>
              <a:t>.</a:t>
            </a:r>
          </a:p>
          <a:p>
            <a:pPr>
              <a:lnSpc>
                <a:spcPct val="80000"/>
              </a:lnSpc>
            </a:pPr>
            <a:endParaRPr lang="en-US" sz="7200" dirty="0"/>
          </a:p>
          <a:p>
            <a:pPr>
              <a:lnSpc>
                <a:spcPct val="80000"/>
              </a:lnSpc>
            </a:pPr>
            <a:r>
              <a:rPr lang="en-US" sz="7200" b="1" dirty="0">
                <a:solidFill>
                  <a:srgbClr val="A12728"/>
                </a:solidFill>
              </a:rPr>
              <a:t>2 Corinthians 12:10</a:t>
            </a:r>
            <a:endParaRPr lang="en-US" sz="7200" dirty="0">
              <a:solidFill>
                <a:srgbClr val="A12728"/>
              </a:solidFill>
            </a:endParaRPr>
          </a:p>
          <a:p>
            <a:pPr>
              <a:lnSpc>
                <a:spcPct val="80000"/>
              </a:lnSpc>
            </a:pPr>
            <a:r>
              <a:rPr lang="en-US" sz="7200" dirty="0"/>
              <a:t>That is why, for Christ’s sake, I delight in weaknesses, in insults, in hardships, in persecutions, in difficulties. For when I am weak, then I am strong.</a:t>
            </a:r>
          </a:p>
          <a:p>
            <a:endParaRPr lang="en-US" sz="7000" dirty="0"/>
          </a:p>
        </p:txBody>
      </p:sp>
    </p:spTree>
    <p:extLst>
      <p:ext uri="{BB962C8B-B14F-4D97-AF65-F5344CB8AC3E}">
        <p14:creationId xmlns:p14="http://schemas.microsoft.com/office/powerpoint/2010/main" val="3696556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600" dirty="0" smtClean="0"/>
              <a:t>What Does the Bible Say about Persecution?</a:t>
            </a:r>
            <a:endParaRPr lang="en-US" sz="8600" dirty="0"/>
          </a:p>
        </p:txBody>
      </p:sp>
      <p:sp>
        <p:nvSpPr>
          <p:cNvPr id="3" name="Text Placeholder 2"/>
          <p:cNvSpPr>
            <a:spLocks noGrp="1"/>
          </p:cNvSpPr>
          <p:nvPr>
            <p:ph type="body" sz="quarter" idx="10"/>
          </p:nvPr>
        </p:nvSpPr>
        <p:spPr/>
        <p:txBody>
          <a:bodyPr/>
          <a:lstStyle/>
          <a:p>
            <a:pPr>
              <a:lnSpc>
                <a:spcPct val="80000"/>
              </a:lnSpc>
            </a:pPr>
            <a:r>
              <a:rPr lang="en-US" sz="7200" b="1" dirty="0">
                <a:solidFill>
                  <a:srgbClr val="A12728"/>
                </a:solidFill>
              </a:rPr>
              <a:t>Ephesians 6:18</a:t>
            </a:r>
            <a:endParaRPr lang="en-US" sz="7200" dirty="0">
              <a:solidFill>
                <a:srgbClr val="A12728"/>
              </a:solidFill>
            </a:endParaRPr>
          </a:p>
          <a:p>
            <a:pPr>
              <a:lnSpc>
                <a:spcPct val="80000"/>
              </a:lnSpc>
            </a:pPr>
            <a:r>
              <a:rPr lang="en-US" sz="7200" dirty="0"/>
              <a:t>And pray in the Spirit on all occasions with all kinds of prayers and requests. With this in mind, be alert and always keep on praying for all the Lord’s people</a:t>
            </a:r>
            <a:r>
              <a:rPr lang="en-US" sz="7200" dirty="0" smtClean="0"/>
              <a:t>.</a:t>
            </a:r>
          </a:p>
          <a:p>
            <a:pPr>
              <a:lnSpc>
                <a:spcPct val="80000"/>
              </a:lnSpc>
            </a:pPr>
            <a:endParaRPr lang="en-US" sz="7200" dirty="0"/>
          </a:p>
          <a:p>
            <a:pPr>
              <a:lnSpc>
                <a:spcPct val="80000"/>
              </a:lnSpc>
            </a:pPr>
            <a:r>
              <a:rPr lang="en-US" sz="7200" b="1" dirty="0">
                <a:solidFill>
                  <a:srgbClr val="A12728"/>
                </a:solidFill>
              </a:rPr>
              <a:t>1 Peter 3:14</a:t>
            </a:r>
            <a:endParaRPr lang="en-US" sz="7200" dirty="0">
              <a:solidFill>
                <a:srgbClr val="A12728"/>
              </a:solidFill>
            </a:endParaRPr>
          </a:p>
          <a:p>
            <a:pPr>
              <a:lnSpc>
                <a:spcPct val="80000"/>
              </a:lnSpc>
            </a:pPr>
            <a:r>
              <a:rPr lang="en-US" sz="7200" dirty="0"/>
              <a:t>But even if you should suffer for what is right, you are blessed. “Do not fear their threats; do not be frightened.”</a:t>
            </a:r>
          </a:p>
          <a:p>
            <a:endParaRPr lang="en-US" sz="7000" dirty="0"/>
          </a:p>
        </p:txBody>
      </p:sp>
    </p:spTree>
    <p:extLst>
      <p:ext uri="{BB962C8B-B14F-4D97-AF65-F5344CB8AC3E}">
        <p14:creationId xmlns:p14="http://schemas.microsoft.com/office/powerpoint/2010/main" val="1440338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Can You Do?</a:t>
            </a:r>
            <a:endParaRPr lang="en-US" dirty="0"/>
          </a:p>
        </p:txBody>
      </p:sp>
      <p:sp>
        <p:nvSpPr>
          <p:cNvPr id="3" name="Text Placeholder 2"/>
          <p:cNvSpPr>
            <a:spLocks noGrp="1"/>
          </p:cNvSpPr>
          <p:nvPr>
            <p:ph type="body" sz="quarter" idx="10"/>
          </p:nvPr>
        </p:nvSpPr>
        <p:spPr/>
        <p:txBody>
          <a:bodyPr numCol="2" spcCol="274320"/>
          <a:lstStyle/>
          <a:p>
            <a:r>
              <a:rPr lang="en-US" sz="6800" b="1" dirty="0" smtClean="0">
                <a:solidFill>
                  <a:srgbClr val="A12728"/>
                </a:solidFill>
              </a:rPr>
              <a:t>PRAY: </a:t>
            </a:r>
            <a:r>
              <a:rPr lang="en-US" sz="6800" dirty="0" smtClean="0"/>
              <a:t>Intercede on behalf of fellow believers</a:t>
            </a:r>
          </a:p>
          <a:p>
            <a:endParaRPr lang="en-US" sz="6800" dirty="0" smtClean="0"/>
          </a:p>
          <a:p>
            <a:r>
              <a:rPr lang="en-US" sz="6800" b="1" dirty="0" smtClean="0">
                <a:solidFill>
                  <a:srgbClr val="A12728"/>
                </a:solidFill>
              </a:rPr>
              <a:t>ADVOCATE: </a:t>
            </a:r>
            <a:r>
              <a:rPr lang="en-US" sz="6800" dirty="0" smtClean="0"/>
              <a:t>Use your voice and social media to raise awareness about persecution</a:t>
            </a:r>
          </a:p>
          <a:p>
            <a:r>
              <a:rPr lang="en-US" sz="6800" b="1" dirty="0" smtClean="0">
                <a:solidFill>
                  <a:srgbClr val="A12728"/>
                </a:solidFill>
              </a:rPr>
              <a:t>PROVIDE AID: </a:t>
            </a:r>
            <a:r>
              <a:rPr lang="en-US" sz="6800" dirty="0" smtClean="0"/>
              <a:t>Give live-saving relief to a Christian in need</a:t>
            </a:r>
          </a:p>
          <a:p>
            <a:endParaRPr lang="en-US" sz="6800" dirty="0" smtClean="0"/>
          </a:p>
          <a:p>
            <a:r>
              <a:rPr lang="en-US" sz="6800" b="1" dirty="0" smtClean="0">
                <a:solidFill>
                  <a:srgbClr val="A12728"/>
                </a:solidFill>
              </a:rPr>
              <a:t>PROVIDE GOD’S WORD: </a:t>
            </a:r>
            <a:r>
              <a:rPr lang="en-US" sz="6800" dirty="0" smtClean="0"/>
              <a:t>Give the gift of everlasting hope found in the Scriptures</a:t>
            </a:r>
            <a:endParaRPr lang="en-US" sz="6800" dirty="0"/>
          </a:p>
        </p:txBody>
      </p:sp>
      <p:sp>
        <p:nvSpPr>
          <p:cNvPr id="12" name="Title 1"/>
          <p:cNvSpPr txBox="1">
            <a:spLocks/>
          </p:cNvSpPr>
          <p:nvPr/>
        </p:nvSpPr>
        <p:spPr>
          <a:xfrm>
            <a:off x="655637" y="9936162"/>
            <a:ext cx="21945598" cy="2209800"/>
          </a:xfrm>
          <a:prstGeom prst="rect">
            <a:avLst/>
          </a:prstGeom>
        </p:spPr>
        <p:txBody>
          <a:bodyPr/>
          <a:lstStyle>
            <a:lvl1pPr algn="ctr" defTabSz="2090044" rtl="0" eaLnBrk="1" latinLnBrk="0" hangingPunct="1">
              <a:lnSpc>
                <a:spcPts val="13300"/>
              </a:lnSpc>
              <a:spcBef>
                <a:spcPct val="0"/>
              </a:spcBef>
              <a:buNone/>
              <a:defRPr sz="13000" b="0" i="0" kern="1200" spc="300" baseline="0">
                <a:solidFill>
                  <a:schemeClr val="bg1"/>
                </a:solidFill>
                <a:latin typeface="Calibri"/>
                <a:ea typeface="+mj-ea"/>
                <a:cs typeface="Calibri"/>
              </a:defRPr>
            </a:lvl1pPr>
          </a:lstStyle>
          <a:p>
            <a:r>
              <a:rPr lang="en-US" sz="3600" b="1" u="sng" dirty="0" smtClean="0">
                <a:solidFill>
                  <a:srgbClr val="A12728"/>
                </a:solidFill>
              </a:rPr>
              <a:t>Visit </a:t>
            </a:r>
            <a:r>
              <a:rPr lang="en-US" sz="3600" b="1" u="sng" dirty="0" err="1" smtClean="0">
                <a:solidFill>
                  <a:srgbClr val="A12728"/>
                </a:solidFill>
              </a:rPr>
              <a:t>worldhelp.net</a:t>
            </a:r>
            <a:r>
              <a:rPr lang="en-US" sz="3600" b="1" u="sng" dirty="0" smtClean="0">
                <a:solidFill>
                  <a:srgbClr val="A12728"/>
                </a:solidFill>
              </a:rPr>
              <a:t>/prayer for more information about how to get involved.</a:t>
            </a:r>
            <a:endParaRPr lang="en-US" sz="3600" b="1" u="sng" dirty="0">
              <a:solidFill>
                <a:srgbClr val="A12728"/>
              </a:solidFill>
            </a:endParaRPr>
          </a:p>
        </p:txBody>
      </p:sp>
    </p:spTree>
    <p:extLst>
      <p:ext uri="{BB962C8B-B14F-4D97-AF65-F5344CB8AC3E}">
        <p14:creationId xmlns:p14="http://schemas.microsoft.com/office/powerpoint/2010/main" val="3390037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Should I Pray For?</a:t>
            </a:r>
            <a:endParaRPr lang="en-US" dirty="0"/>
          </a:p>
        </p:txBody>
      </p:sp>
      <p:sp>
        <p:nvSpPr>
          <p:cNvPr id="3" name="Text Placeholder 2"/>
          <p:cNvSpPr>
            <a:spLocks noGrp="1"/>
          </p:cNvSpPr>
          <p:nvPr>
            <p:ph type="body" sz="quarter" idx="10"/>
          </p:nvPr>
        </p:nvSpPr>
        <p:spPr>
          <a:xfrm>
            <a:off x="655638" y="3535362"/>
            <a:ext cx="10744199" cy="8153399"/>
          </a:xfrm>
        </p:spPr>
        <p:txBody>
          <a:bodyPr numCol="1" spcCol="274320"/>
          <a:lstStyle/>
          <a:p>
            <a:pPr marL="857250" indent="-857250">
              <a:buFont typeface="Arial"/>
              <a:buChar char="•"/>
            </a:pPr>
            <a:r>
              <a:rPr lang="en-US" sz="6000" dirty="0" smtClean="0"/>
              <a:t>For strength and courage</a:t>
            </a:r>
          </a:p>
          <a:p>
            <a:pPr marL="857250" indent="-857250">
              <a:buFont typeface="Arial"/>
              <a:buChar char="•"/>
            </a:pPr>
            <a:endParaRPr lang="en-US" sz="2000" dirty="0" smtClean="0"/>
          </a:p>
          <a:p>
            <a:pPr marL="857250" indent="-857250">
              <a:lnSpc>
                <a:spcPct val="80000"/>
              </a:lnSpc>
              <a:buFont typeface="Arial"/>
              <a:buChar char="•"/>
            </a:pPr>
            <a:r>
              <a:rPr lang="en-US" sz="6000" dirty="0" smtClean="0"/>
              <a:t>For opportunities to share the Gospel despite persecution</a:t>
            </a:r>
          </a:p>
          <a:p>
            <a:pPr marL="857250" indent="-857250">
              <a:lnSpc>
                <a:spcPct val="80000"/>
              </a:lnSpc>
              <a:buFont typeface="Arial"/>
              <a:buChar char="•"/>
            </a:pPr>
            <a:endParaRPr lang="en-US" sz="2000" dirty="0" smtClean="0"/>
          </a:p>
          <a:p>
            <a:pPr marL="857250" indent="-857250">
              <a:lnSpc>
                <a:spcPct val="80000"/>
              </a:lnSpc>
              <a:buFont typeface="Arial"/>
              <a:buChar char="•"/>
            </a:pPr>
            <a:r>
              <a:rPr lang="en-US" sz="6000" dirty="0" smtClean="0"/>
              <a:t>That </a:t>
            </a:r>
            <a:r>
              <a:rPr lang="en-US" sz="6000" dirty="0"/>
              <a:t>those separated from their families will be </a:t>
            </a:r>
            <a:r>
              <a:rPr lang="en-US" sz="6000" dirty="0" smtClean="0"/>
              <a:t>reunited</a:t>
            </a:r>
          </a:p>
          <a:p>
            <a:pPr marL="857250" indent="-857250">
              <a:lnSpc>
                <a:spcPct val="80000"/>
              </a:lnSpc>
              <a:buFont typeface="Arial"/>
              <a:buChar char="•"/>
            </a:pPr>
            <a:endParaRPr lang="en-US" sz="2000" dirty="0" smtClean="0"/>
          </a:p>
          <a:p>
            <a:pPr marL="857250" indent="-857250">
              <a:lnSpc>
                <a:spcPct val="80000"/>
              </a:lnSpc>
              <a:buFont typeface="Arial"/>
              <a:buChar char="•"/>
            </a:pPr>
            <a:r>
              <a:rPr lang="en-US" sz="6000" dirty="0"/>
              <a:t>For comfort for those who have converted and been </a:t>
            </a:r>
            <a:r>
              <a:rPr lang="en-US" sz="6000" dirty="0" smtClean="0"/>
              <a:t>disowned by family</a:t>
            </a:r>
            <a:endParaRPr lang="en-US" sz="6000" dirty="0"/>
          </a:p>
        </p:txBody>
      </p:sp>
      <p:sp>
        <p:nvSpPr>
          <p:cNvPr id="4" name="Text Placeholder 2"/>
          <p:cNvSpPr txBox="1">
            <a:spLocks/>
          </p:cNvSpPr>
          <p:nvPr/>
        </p:nvSpPr>
        <p:spPr>
          <a:xfrm>
            <a:off x="11857037" y="3535362"/>
            <a:ext cx="11048999" cy="7772400"/>
          </a:xfrm>
          <a:prstGeom prst="rect">
            <a:avLst/>
          </a:prstGeom>
        </p:spPr>
        <p:txBody>
          <a:bodyPr vert="horz" numCol="1" spcCol="274320"/>
          <a:lstStyle>
            <a:lvl1pPr marL="0" indent="0" algn="l" defTabSz="2090044" rtl="0" eaLnBrk="1" latinLnBrk="0" hangingPunct="1">
              <a:spcBef>
                <a:spcPct val="20000"/>
              </a:spcBef>
              <a:buFont typeface="Arial" panose="020B0604020202020204" pitchFamily="34" charset="0"/>
              <a:buNone/>
              <a:defRPr sz="7300" kern="1200">
                <a:solidFill>
                  <a:schemeClr val="bg1"/>
                </a:solidFill>
                <a:latin typeface="+mn-lt"/>
                <a:ea typeface="+mn-ea"/>
                <a:cs typeface="+mn-cs"/>
              </a:defRPr>
            </a:lvl1pPr>
            <a:lvl2pPr marL="1698161" indent="-653139" algn="l" defTabSz="2090044" rtl="0" eaLnBrk="1" latinLnBrk="0" hangingPunct="1">
              <a:spcBef>
                <a:spcPct val="20000"/>
              </a:spcBef>
              <a:buFont typeface="Arial"/>
              <a:buChar char="•"/>
              <a:defRPr sz="6400" kern="1200">
                <a:solidFill>
                  <a:schemeClr val="bg1"/>
                </a:solidFill>
                <a:latin typeface="+mn-lt"/>
                <a:ea typeface="+mn-ea"/>
                <a:cs typeface="+mn-cs"/>
              </a:defRPr>
            </a:lvl2pPr>
            <a:lvl3pPr marL="2612555" indent="-522511" algn="l" defTabSz="2090044" rtl="0" eaLnBrk="1" latinLnBrk="0" hangingPunct="1">
              <a:lnSpc>
                <a:spcPct val="100000"/>
              </a:lnSpc>
              <a:spcBef>
                <a:spcPct val="20000"/>
              </a:spcBef>
              <a:buSzPct val="65000"/>
              <a:buFont typeface="Courier New"/>
              <a:buChar char="o"/>
              <a:defRPr sz="5500" kern="1200">
                <a:solidFill>
                  <a:schemeClr val="bg1"/>
                </a:solidFill>
                <a:latin typeface="+mn-lt"/>
                <a:ea typeface="+mn-ea"/>
                <a:cs typeface="+mn-cs"/>
              </a:defRPr>
            </a:lvl3pPr>
            <a:lvl4pPr marL="3657577" indent="-522511" algn="l" defTabSz="2090044" rtl="0" eaLnBrk="1" latinLnBrk="0" hangingPunct="1">
              <a:spcBef>
                <a:spcPct val="20000"/>
              </a:spcBef>
              <a:buFont typeface="Arial" panose="020B0604020202020204" pitchFamily="34" charset="0"/>
              <a:buChar char="–"/>
              <a:defRPr sz="4600" kern="1200">
                <a:solidFill>
                  <a:schemeClr val="bg1"/>
                </a:solidFill>
                <a:latin typeface="+mn-lt"/>
                <a:ea typeface="+mn-ea"/>
                <a:cs typeface="+mn-cs"/>
              </a:defRPr>
            </a:lvl4pPr>
            <a:lvl5pPr marL="4702599" indent="-522511" algn="l" defTabSz="2090044" rtl="0" eaLnBrk="1" latinLnBrk="0" hangingPunct="1">
              <a:spcBef>
                <a:spcPct val="20000"/>
              </a:spcBef>
              <a:buFont typeface="Arial" panose="020B0604020202020204" pitchFamily="34" charset="0"/>
              <a:buChar char="»"/>
              <a:defRPr sz="4600" kern="1200">
                <a:solidFill>
                  <a:schemeClr val="bg1"/>
                </a:solidFill>
                <a:latin typeface="+mn-lt"/>
                <a:ea typeface="+mn-ea"/>
                <a:cs typeface="+mn-cs"/>
              </a:defRPr>
            </a:lvl5pPr>
            <a:lvl6pPr marL="5747621"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6pPr>
            <a:lvl7pPr marL="6792643"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7pPr>
            <a:lvl8pPr marL="7837665"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8pPr>
            <a:lvl9pPr marL="8882687" indent="-522511" algn="l" defTabSz="2090044"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9pPr>
          </a:lstStyle>
          <a:p>
            <a:pPr marL="857250" indent="-857250">
              <a:buFont typeface="Arial"/>
              <a:buChar char="•"/>
            </a:pPr>
            <a:r>
              <a:rPr lang="en-US" sz="6000" dirty="0" smtClean="0">
                <a:solidFill>
                  <a:schemeClr val="tx1"/>
                </a:solidFill>
              </a:rPr>
              <a:t>For health and safety</a:t>
            </a:r>
          </a:p>
          <a:p>
            <a:pPr marL="857250" indent="-857250">
              <a:buFont typeface="Arial"/>
              <a:buChar char="•"/>
            </a:pPr>
            <a:endParaRPr lang="en-US" sz="2000" dirty="0" smtClean="0">
              <a:solidFill>
                <a:schemeClr val="tx1"/>
              </a:solidFill>
            </a:endParaRPr>
          </a:p>
          <a:p>
            <a:pPr marL="857250" indent="-857250">
              <a:lnSpc>
                <a:spcPct val="80000"/>
              </a:lnSpc>
              <a:buFont typeface="Arial"/>
              <a:buChar char="•"/>
            </a:pPr>
            <a:r>
              <a:rPr lang="en-US" sz="6000" dirty="0">
                <a:solidFill>
                  <a:schemeClr val="tx1"/>
                </a:solidFill>
              </a:rPr>
              <a:t>That God will touch the hearts of </a:t>
            </a:r>
            <a:r>
              <a:rPr lang="en-US" sz="6000" dirty="0" smtClean="0">
                <a:solidFill>
                  <a:schemeClr val="tx1"/>
                </a:solidFill>
              </a:rPr>
              <a:t>oppressors</a:t>
            </a:r>
          </a:p>
          <a:p>
            <a:pPr marL="857250" indent="-857250">
              <a:lnSpc>
                <a:spcPct val="80000"/>
              </a:lnSpc>
              <a:buFont typeface="Arial"/>
              <a:buChar char="•"/>
            </a:pPr>
            <a:endParaRPr lang="en-US" sz="2000" dirty="0">
              <a:solidFill>
                <a:schemeClr val="tx1"/>
              </a:solidFill>
            </a:endParaRPr>
          </a:p>
          <a:p>
            <a:pPr marL="857250" indent="-857250">
              <a:lnSpc>
                <a:spcPct val="80000"/>
              </a:lnSpc>
              <a:buFont typeface="Arial"/>
              <a:buChar char="•"/>
            </a:pPr>
            <a:r>
              <a:rPr lang="en-US" sz="6000" dirty="0" smtClean="0">
                <a:solidFill>
                  <a:schemeClr val="tx1"/>
                </a:solidFill>
              </a:rPr>
              <a:t>That those displaced from their homes will be able to return</a:t>
            </a:r>
          </a:p>
          <a:p>
            <a:pPr marL="857250" indent="-857250">
              <a:lnSpc>
                <a:spcPct val="80000"/>
              </a:lnSpc>
              <a:buFont typeface="Arial"/>
              <a:buChar char="•"/>
            </a:pPr>
            <a:endParaRPr lang="en-US" sz="2000" dirty="0" smtClean="0">
              <a:solidFill>
                <a:schemeClr val="tx1"/>
              </a:solidFill>
            </a:endParaRPr>
          </a:p>
          <a:p>
            <a:pPr marL="857250" indent="-857250">
              <a:lnSpc>
                <a:spcPct val="80000"/>
              </a:lnSpc>
              <a:buFont typeface="Arial"/>
              <a:buChar char="•"/>
            </a:pPr>
            <a:r>
              <a:rPr lang="en-US" sz="6000" dirty="0">
                <a:solidFill>
                  <a:schemeClr val="tx1"/>
                </a:solidFill>
              </a:rPr>
              <a:t>That </a:t>
            </a:r>
            <a:r>
              <a:rPr lang="en-US" sz="6000" dirty="0" smtClean="0">
                <a:solidFill>
                  <a:schemeClr val="tx1"/>
                </a:solidFill>
              </a:rPr>
              <a:t>believers </a:t>
            </a:r>
            <a:r>
              <a:rPr lang="en-US" sz="6000" dirty="0">
                <a:solidFill>
                  <a:schemeClr val="tx1"/>
                </a:solidFill>
              </a:rPr>
              <a:t>will forgive, love, and pray for their </a:t>
            </a:r>
            <a:r>
              <a:rPr lang="en-US" sz="6000" dirty="0" smtClean="0">
                <a:solidFill>
                  <a:schemeClr val="tx1"/>
                </a:solidFill>
              </a:rPr>
              <a:t>persecutors</a:t>
            </a:r>
            <a:endParaRPr lang="en-US" sz="6000" dirty="0">
              <a:solidFill>
                <a:schemeClr val="tx1"/>
              </a:solidFill>
            </a:endParaRPr>
          </a:p>
        </p:txBody>
      </p:sp>
    </p:spTree>
    <p:extLst>
      <p:ext uri="{BB962C8B-B14F-4D97-AF65-F5344CB8AC3E}">
        <p14:creationId xmlns:p14="http://schemas.microsoft.com/office/powerpoint/2010/main" val="3630312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Get Your Church Involved</a:t>
            </a:r>
            <a:endParaRPr lang="en-US" dirty="0"/>
          </a:p>
        </p:txBody>
      </p:sp>
      <p:sp>
        <p:nvSpPr>
          <p:cNvPr id="3" name="Text Placeholder 2"/>
          <p:cNvSpPr>
            <a:spLocks noGrp="1"/>
          </p:cNvSpPr>
          <p:nvPr>
            <p:ph type="body" sz="quarter" idx="10"/>
          </p:nvPr>
        </p:nvSpPr>
        <p:spPr/>
        <p:txBody>
          <a:bodyPr/>
          <a:lstStyle/>
          <a:p>
            <a:pPr marL="1143000" indent="-1143000">
              <a:buFont typeface="Arial"/>
              <a:buChar char="•"/>
            </a:pPr>
            <a:r>
              <a:rPr lang="en-US" dirty="0" smtClean="0"/>
              <a:t>Create a prayer calendar leading up to Nov. 6</a:t>
            </a:r>
          </a:p>
          <a:p>
            <a:endParaRPr lang="en-US" sz="2800" dirty="0" smtClean="0"/>
          </a:p>
          <a:p>
            <a:pPr marL="1143000" indent="-1143000">
              <a:buFont typeface="Arial"/>
              <a:buChar char="•"/>
            </a:pPr>
            <a:r>
              <a:rPr lang="en-US" dirty="0" smtClean="0"/>
              <a:t>Have each Sunday School class or small group pray for a specific persecuted country</a:t>
            </a:r>
          </a:p>
          <a:p>
            <a:endParaRPr lang="en-US" sz="2800" dirty="0" smtClean="0"/>
          </a:p>
          <a:p>
            <a:pPr marL="1143000" indent="-1143000">
              <a:buFont typeface="Arial"/>
              <a:buChar char="•"/>
            </a:pPr>
            <a:r>
              <a:rPr lang="en-US" dirty="0" smtClean="0"/>
              <a:t>Join other congregations to raise awareness for International Day of Prayer for the Persecuted Church</a:t>
            </a:r>
            <a:endParaRPr lang="en-US" dirty="0"/>
          </a:p>
        </p:txBody>
      </p:sp>
    </p:spTree>
    <p:extLst>
      <p:ext uri="{BB962C8B-B14F-4D97-AF65-F5344CB8AC3E}">
        <p14:creationId xmlns:p14="http://schemas.microsoft.com/office/powerpoint/2010/main" val="912121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Get Your Church Involved</a:t>
            </a:r>
            <a:endParaRPr lang="en-US" dirty="0"/>
          </a:p>
        </p:txBody>
      </p:sp>
      <p:sp>
        <p:nvSpPr>
          <p:cNvPr id="3" name="Text Placeholder 2"/>
          <p:cNvSpPr>
            <a:spLocks noGrp="1"/>
          </p:cNvSpPr>
          <p:nvPr>
            <p:ph type="body" sz="quarter" idx="10"/>
          </p:nvPr>
        </p:nvSpPr>
        <p:spPr/>
        <p:txBody>
          <a:bodyPr/>
          <a:lstStyle/>
          <a:p>
            <a:pPr marL="1143000" indent="-1143000">
              <a:buFont typeface="Arial"/>
              <a:buChar char="•"/>
            </a:pPr>
            <a:r>
              <a:rPr lang="en-US" dirty="0" smtClean="0"/>
              <a:t>Dedicate a children’s service to teaching about persecution and praying for children in persecuted countries</a:t>
            </a:r>
          </a:p>
          <a:p>
            <a:endParaRPr lang="en-US" sz="2800" dirty="0" smtClean="0"/>
          </a:p>
          <a:p>
            <a:endParaRPr lang="en-US" sz="2800" dirty="0" smtClean="0"/>
          </a:p>
          <a:p>
            <a:pPr marL="1143000" indent="-1143000">
              <a:buFont typeface="Arial"/>
              <a:buChar char="•"/>
            </a:pPr>
            <a:r>
              <a:rPr lang="en-US" dirty="0" smtClean="0"/>
              <a:t>Find stories of persecuted believers at </a:t>
            </a:r>
            <a:r>
              <a:rPr lang="en-US" b="1" i="1" u="sng" dirty="0" err="1" smtClean="0">
                <a:solidFill>
                  <a:srgbClr val="A12728"/>
                </a:solidFill>
              </a:rPr>
              <a:t>worldhelp.net</a:t>
            </a:r>
            <a:r>
              <a:rPr lang="en-US" b="1" i="1" u="sng" dirty="0" smtClean="0">
                <a:solidFill>
                  <a:srgbClr val="A12728"/>
                </a:solidFill>
              </a:rPr>
              <a:t>/blog</a:t>
            </a:r>
            <a:r>
              <a:rPr lang="en-US" b="1" i="1" dirty="0" smtClean="0">
                <a:solidFill>
                  <a:srgbClr val="A12728"/>
                </a:solidFill>
              </a:rPr>
              <a:t> </a:t>
            </a:r>
            <a:r>
              <a:rPr lang="en-US" dirty="0" smtClean="0"/>
              <a:t>and share them with your congregation </a:t>
            </a:r>
            <a:endParaRPr lang="en-US" dirty="0"/>
          </a:p>
        </p:txBody>
      </p:sp>
    </p:spTree>
    <p:extLst>
      <p:ext uri="{BB962C8B-B14F-4D97-AF65-F5344CB8AC3E}">
        <p14:creationId xmlns:p14="http://schemas.microsoft.com/office/powerpoint/2010/main" val="1743563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564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marL="0" marR="0" indent="0" algn="l" defTabSz="2090044" rtl="0" eaLnBrk="1" fontAlgn="auto" latinLnBrk="0" hangingPunct="1">
          <a:lnSpc>
            <a:spcPct val="100000"/>
          </a:lnSpc>
          <a:spcBef>
            <a:spcPct val="0"/>
          </a:spcBef>
          <a:spcAft>
            <a:spcPts val="0"/>
          </a:spcAft>
          <a:buClrTx/>
          <a:buSzTx/>
          <a:buFontTx/>
          <a:buNone/>
          <a:tabLst/>
          <a:defRPr sz="4400" b="0" i="0" dirty="0" err="1" smtClean="0">
            <a:latin typeface="Calibri Light"/>
            <a:cs typeface="Calibri Ligh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4566</TotalTime>
  <Words>764</Words>
  <Application>Microsoft Macintosh PowerPoint</Application>
  <PresentationFormat>Custom</PresentationFormat>
  <Paragraphs>127</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What Is Persecution?</vt:lpstr>
      <vt:lpstr>Persecution Comes in Many Forms</vt:lpstr>
      <vt:lpstr>Top 10 Most Persecuted Countries</vt:lpstr>
      <vt:lpstr>Last Year Alone ...</vt:lpstr>
      <vt:lpstr>Persecution at a Glance</vt:lpstr>
      <vt:lpstr>Persecution at a Glance</vt:lpstr>
      <vt:lpstr>Persecution at a Glance</vt:lpstr>
      <vt:lpstr>Persecution at a Glance</vt:lpstr>
      <vt:lpstr>Persecution at a Glance</vt:lpstr>
      <vt:lpstr>Persecution at a Glance</vt:lpstr>
      <vt:lpstr>Persecution at a Glance</vt:lpstr>
      <vt:lpstr>Persecution at a Glance</vt:lpstr>
      <vt:lpstr>What Does the Bible Say about Persecution?</vt:lpstr>
      <vt:lpstr>What Does the Bible Say about Persecution?</vt:lpstr>
      <vt:lpstr>What Does the Bible Say about Persecution?</vt:lpstr>
      <vt:lpstr>What Can You Do?</vt:lpstr>
      <vt:lpstr>What Should I Pray For?</vt:lpstr>
      <vt:lpstr>Get Your Church Involved</vt:lpstr>
      <vt:lpstr>Get Your Church Involved</vt:lpstr>
      <vt:lpstr>PowerPoint Presentation</vt:lpstr>
    </vt:vector>
  </TitlesOfParts>
  <Company>World help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Mitch Santos</dc:creator>
  <cp:lastModifiedBy>Mitch Santos</cp:lastModifiedBy>
  <cp:revision>155</cp:revision>
  <dcterms:created xsi:type="dcterms:W3CDTF">2016-07-13T14:24:32Z</dcterms:created>
  <dcterms:modified xsi:type="dcterms:W3CDTF">2016-09-29T17:13:35Z</dcterms:modified>
</cp:coreProperties>
</file>