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</p:sldIdLst>
  <p:sldSz cx="14630400" cy="8229600"/>
  <p:notesSz cx="6858000" cy="9144000"/>
  <p:defaultTextStyle>
    <a:defPPr>
      <a:defRPr lang="en-US"/>
    </a:defPPr>
    <a:lvl1pPr marL="0" algn="l" defTabSz="548731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1pPr>
    <a:lvl2pPr marL="548731" algn="l" defTabSz="548731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2pPr>
    <a:lvl3pPr marL="1097463" algn="l" defTabSz="548731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3pPr>
    <a:lvl4pPr marL="1646194" algn="l" defTabSz="548731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4pPr>
    <a:lvl5pPr marL="2194926" algn="l" defTabSz="548731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5pPr>
    <a:lvl6pPr marL="2743657" algn="l" defTabSz="548731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6pPr>
    <a:lvl7pPr marL="3292389" algn="l" defTabSz="548731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7pPr>
    <a:lvl8pPr marL="3841120" algn="l" defTabSz="548731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8pPr>
    <a:lvl9pPr marL="4389852" algn="l" defTabSz="548731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643" autoAdjust="0"/>
    <p:restoredTop sz="94681"/>
  </p:normalViewPr>
  <p:slideViewPr>
    <p:cSldViewPr snapToGrid="0" snapToObjects="1">
      <p:cViewPr varScale="1">
        <p:scale>
          <a:sx n="74" d="100"/>
          <a:sy n="74" d="100"/>
        </p:scale>
        <p:origin x="184" y="232"/>
      </p:cViewPr>
      <p:guideLst>
        <p:guide orient="horz" pos="2592"/>
        <p:guide pos="460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2AA8CB-B1E3-EE42-BDDF-839A8CF71AFC}" type="datetimeFigureOut">
              <a:rPr lang="en-US" smtClean="0"/>
              <a:t>10/2/19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AA086E-2B12-6F40-A778-70D247525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033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4873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48731" algn="l" defTabSz="54873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97463" algn="l" defTabSz="54873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646194" algn="l" defTabSz="54873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194926" algn="l" defTabSz="54873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743657" algn="l" defTabSz="54873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92389" algn="l" defTabSz="54873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841120" algn="l" defTabSz="54873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389852" algn="l" defTabSz="54873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A086E-2B12-6F40-A778-70D2475258A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6977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Website may change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A086E-2B12-6F40-A778-70D2475258A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5454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A086E-2B12-6F40-A778-70D2475258A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6208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Website may</a:t>
            </a:r>
            <a:r>
              <a:rPr lang="en-US" baseline="0" dirty="0"/>
              <a:t> change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A086E-2B12-6F40-A778-70D2475258A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5998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1" y="2556512"/>
            <a:ext cx="12435840" cy="176403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4560" y="4663440"/>
            <a:ext cx="10241281" cy="21031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8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4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61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9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6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2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1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8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42E5-5614-5A41-8693-B2417559CFD8}" type="datetimeFigureOut">
              <a:rPr lang="en-US" smtClean="0"/>
              <a:t>10/2/19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4133F-A343-9840-B124-B3B827489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6429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42E5-5614-5A41-8693-B2417559CFD8}" type="datetimeFigureOut">
              <a:rPr lang="en-US" smtClean="0"/>
              <a:t>10/2/19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4133F-A343-9840-B124-B3B827489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014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701" y="5288282"/>
            <a:ext cx="12435840" cy="16344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701" y="3488056"/>
            <a:ext cx="12435840" cy="180022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8731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2pPr>
            <a:lvl3pPr marL="109746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4619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9492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43657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92389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411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8985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42E5-5614-5A41-8693-B2417559CFD8}" type="datetimeFigureOut">
              <a:rPr lang="en-US" smtClean="0"/>
              <a:t>10/2/19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4133F-A343-9840-B124-B3B827489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227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5361" y="1920242"/>
            <a:ext cx="8653781" cy="5431156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872981" y="1920242"/>
            <a:ext cx="8653780" cy="5431156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42E5-5614-5A41-8693-B2417559CFD8}" type="datetimeFigureOut">
              <a:rPr lang="en-US" smtClean="0"/>
              <a:t>10/2/19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4133F-A343-9840-B124-B3B827489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208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9566"/>
            <a:ext cx="13167361" cy="1371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1842136"/>
            <a:ext cx="6464300" cy="767714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8731" indent="0">
              <a:buNone/>
              <a:defRPr sz="2400" b="1"/>
            </a:lvl2pPr>
            <a:lvl3pPr marL="1097463" indent="0">
              <a:buNone/>
              <a:defRPr sz="2200" b="1"/>
            </a:lvl3pPr>
            <a:lvl4pPr marL="1646194" indent="0">
              <a:buNone/>
              <a:defRPr sz="1900" b="1"/>
            </a:lvl4pPr>
            <a:lvl5pPr marL="2194926" indent="0">
              <a:buNone/>
              <a:defRPr sz="1900" b="1"/>
            </a:lvl5pPr>
            <a:lvl6pPr marL="2743657" indent="0">
              <a:buNone/>
              <a:defRPr sz="1900" b="1"/>
            </a:lvl6pPr>
            <a:lvl7pPr marL="3292389" indent="0">
              <a:buNone/>
              <a:defRPr sz="1900" b="1"/>
            </a:lvl7pPr>
            <a:lvl8pPr marL="3841120" indent="0">
              <a:buNone/>
              <a:defRPr sz="1900" b="1"/>
            </a:lvl8pPr>
            <a:lvl9pPr marL="4389852" indent="0">
              <a:buNone/>
              <a:defRPr sz="1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" y="2609850"/>
            <a:ext cx="6464300" cy="4741546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2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32040" y="1842136"/>
            <a:ext cx="6466840" cy="767714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8731" indent="0">
              <a:buNone/>
              <a:defRPr sz="2400" b="1"/>
            </a:lvl2pPr>
            <a:lvl3pPr marL="1097463" indent="0">
              <a:buNone/>
              <a:defRPr sz="2200" b="1"/>
            </a:lvl3pPr>
            <a:lvl4pPr marL="1646194" indent="0">
              <a:buNone/>
              <a:defRPr sz="1900" b="1"/>
            </a:lvl4pPr>
            <a:lvl5pPr marL="2194926" indent="0">
              <a:buNone/>
              <a:defRPr sz="1900" b="1"/>
            </a:lvl5pPr>
            <a:lvl6pPr marL="2743657" indent="0">
              <a:buNone/>
              <a:defRPr sz="1900" b="1"/>
            </a:lvl6pPr>
            <a:lvl7pPr marL="3292389" indent="0">
              <a:buNone/>
              <a:defRPr sz="1900" b="1"/>
            </a:lvl7pPr>
            <a:lvl8pPr marL="3841120" indent="0">
              <a:buNone/>
              <a:defRPr sz="1900" b="1"/>
            </a:lvl8pPr>
            <a:lvl9pPr marL="4389852" indent="0">
              <a:buNone/>
              <a:defRPr sz="1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32040" y="2609850"/>
            <a:ext cx="6466840" cy="4741546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2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42E5-5614-5A41-8693-B2417559CFD8}" type="datetimeFigureOut">
              <a:rPr lang="en-US" smtClean="0"/>
              <a:t>10/2/19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4133F-A343-9840-B124-B3B827489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981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42E5-5614-5A41-8693-B2417559CFD8}" type="datetimeFigureOut">
              <a:rPr lang="en-US" smtClean="0"/>
              <a:t>10/2/19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4133F-A343-9840-B124-B3B827489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826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42E5-5614-5A41-8693-B2417559CFD8}" type="datetimeFigureOut">
              <a:rPr lang="en-US" smtClean="0"/>
              <a:t>10/2/19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4133F-A343-9840-B124-B3B827489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24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2" y="327660"/>
            <a:ext cx="4813300" cy="1394460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0080" y="327662"/>
            <a:ext cx="8178800" cy="7023736"/>
          </a:xfrm>
        </p:spPr>
        <p:txBody>
          <a:bodyPr/>
          <a:lstStyle>
            <a:lvl1pPr>
              <a:defRPr sz="3800"/>
            </a:lvl1pPr>
            <a:lvl2pPr>
              <a:defRPr sz="34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1522" y="1722122"/>
            <a:ext cx="4813300" cy="5629276"/>
          </a:xfrm>
        </p:spPr>
        <p:txBody>
          <a:bodyPr/>
          <a:lstStyle>
            <a:lvl1pPr marL="0" indent="0">
              <a:buNone/>
              <a:defRPr sz="1700"/>
            </a:lvl1pPr>
            <a:lvl2pPr marL="548731" indent="0">
              <a:buNone/>
              <a:defRPr sz="1400"/>
            </a:lvl2pPr>
            <a:lvl3pPr marL="1097463" indent="0">
              <a:buNone/>
              <a:defRPr sz="1200"/>
            </a:lvl3pPr>
            <a:lvl4pPr marL="1646194" indent="0">
              <a:buNone/>
              <a:defRPr sz="1100"/>
            </a:lvl4pPr>
            <a:lvl5pPr marL="2194926" indent="0">
              <a:buNone/>
              <a:defRPr sz="1100"/>
            </a:lvl5pPr>
            <a:lvl6pPr marL="2743657" indent="0">
              <a:buNone/>
              <a:defRPr sz="1100"/>
            </a:lvl6pPr>
            <a:lvl7pPr marL="3292389" indent="0">
              <a:buNone/>
              <a:defRPr sz="1100"/>
            </a:lvl7pPr>
            <a:lvl8pPr marL="3841120" indent="0">
              <a:buNone/>
              <a:defRPr sz="1100"/>
            </a:lvl8pPr>
            <a:lvl9pPr marL="4389852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42E5-5614-5A41-8693-B2417559CFD8}" type="datetimeFigureOut">
              <a:rPr lang="en-US" smtClean="0"/>
              <a:t>10/2/19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4133F-A343-9840-B124-B3B827489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927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7661" y="5760720"/>
            <a:ext cx="8778240" cy="680086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67661" y="735330"/>
            <a:ext cx="8778240" cy="4937760"/>
          </a:xfrm>
        </p:spPr>
        <p:txBody>
          <a:bodyPr/>
          <a:lstStyle>
            <a:lvl1pPr marL="0" indent="0">
              <a:buNone/>
              <a:defRPr sz="3800"/>
            </a:lvl1pPr>
            <a:lvl2pPr marL="548731" indent="0">
              <a:buNone/>
              <a:defRPr sz="3400"/>
            </a:lvl2pPr>
            <a:lvl3pPr marL="1097463" indent="0">
              <a:buNone/>
              <a:defRPr sz="2900"/>
            </a:lvl3pPr>
            <a:lvl4pPr marL="1646194" indent="0">
              <a:buNone/>
              <a:defRPr sz="2400"/>
            </a:lvl4pPr>
            <a:lvl5pPr marL="2194926" indent="0">
              <a:buNone/>
              <a:defRPr sz="2400"/>
            </a:lvl5pPr>
            <a:lvl6pPr marL="2743657" indent="0">
              <a:buNone/>
              <a:defRPr sz="2400"/>
            </a:lvl6pPr>
            <a:lvl7pPr marL="3292389" indent="0">
              <a:buNone/>
              <a:defRPr sz="2400"/>
            </a:lvl7pPr>
            <a:lvl8pPr marL="3841120" indent="0">
              <a:buNone/>
              <a:defRPr sz="2400"/>
            </a:lvl8pPr>
            <a:lvl9pPr marL="4389852" indent="0">
              <a:buNone/>
              <a:defRPr sz="24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67661" y="6440806"/>
            <a:ext cx="8778240" cy="965834"/>
          </a:xfrm>
        </p:spPr>
        <p:txBody>
          <a:bodyPr/>
          <a:lstStyle>
            <a:lvl1pPr marL="0" indent="0">
              <a:buNone/>
              <a:defRPr sz="1700"/>
            </a:lvl1pPr>
            <a:lvl2pPr marL="548731" indent="0">
              <a:buNone/>
              <a:defRPr sz="1400"/>
            </a:lvl2pPr>
            <a:lvl3pPr marL="1097463" indent="0">
              <a:buNone/>
              <a:defRPr sz="1200"/>
            </a:lvl3pPr>
            <a:lvl4pPr marL="1646194" indent="0">
              <a:buNone/>
              <a:defRPr sz="1100"/>
            </a:lvl4pPr>
            <a:lvl5pPr marL="2194926" indent="0">
              <a:buNone/>
              <a:defRPr sz="1100"/>
            </a:lvl5pPr>
            <a:lvl6pPr marL="2743657" indent="0">
              <a:buNone/>
              <a:defRPr sz="1100"/>
            </a:lvl6pPr>
            <a:lvl7pPr marL="3292389" indent="0">
              <a:buNone/>
              <a:defRPr sz="1100"/>
            </a:lvl7pPr>
            <a:lvl8pPr marL="3841120" indent="0">
              <a:buNone/>
              <a:defRPr sz="1100"/>
            </a:lvl8pPr>
            <a:lvl9pPr marL="4389852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42E5-5614-5A41-8693-B2417559CFD8}" type="datetimeFigureOut">
              <a:rPr lang="en-US" smtClean="0"/>
              <a:t>10/2/19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4133F-A343-9840-B124-B3B827489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46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42E5-5614-5A41-8693-B2417559CFD8}" type="datetimeFigureOut">
              <a:rPr lang="en-US" smtClean="0"/>
              <a:t>10/2/19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4133F-A343-9840-B124-B3B827489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393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4140181" y="329567"/>
            <a:ext cx="4386580" cy="702183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75361" y="329567"/>
            <a:ext cx="12920981" cy="702183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42E5-5614-5A41-8693-B2417559CFD8}" type="datetimeFigureOut">
              <a:rPr lang="en-US" smtClean="0"/>
              <a:t>10/2/19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4133F-A343-9840-B124-B3B827489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541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1520" y="329566"/>
            <a:ext cx="13167361" cy="1371600"/>
          </a:xfrm>
          <a:prstGeom prst="rect">
            <a:avLst/>
          </a:prstGeom>
        </p:spPr>
        <p:txBody>
          <a:bodyPr vert="horz" lIns="109746" tIns="54873" rIns="109746" bIns="54873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1920242"/>
            <a:ext cx="13167361" cy="5431156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1520" y="7627622"/>
            <a:ext cx="3413760" cy="438150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B342E5-5614-5A41-8693-B2417559CFD8}" type="datetimeFigureOut">
              <a:rPr lang="en-US" smtClean="0"/>
              <a:t>10/2/19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98720" y="7627622"/>
            <a:ext cx="4632961" cy="438150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85121" y="7627622"/>
            <a:ext cx="3413760" cy="438150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24133F-A343-9840-B124-B3B827489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851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548731" rtl="0" eaLnBrk="1" latinLnBrk="0" hangingPunct="1">
        <a:spcBef>
          <a:spcPct val="0"/>
        </a:spcBef>
        <a:buNone/>
        <a:defRPr sz="5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11549" indent="-411549" algn="l" defTabSz="548731" rtl="0" eaLnBrk="1" latinLnBrk="0" hangingPunct="1">
        <a:spcBef>
          <a:spcPct val="20000"/>
        </a:spcBef>
        <a:buFont typeface="Arial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91689" indent="-342957" algn="l" defTabSz="548731" rtl="0" eaLnBrk="1" latinLnBrk="0" hangingPunct="1">
        <a:spcBef>
          <a:spcPct val="20000"/>
        </a:spcBef>
        <a:buFont typeface="Arial"/>
        <a:buChar char="–"/>
        <a:defRPr sz="34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829" indent="-274366" algn="l" defTabSz="548731" rtl="0" eaLnBrk="1" latinLnBrk="0" hangingPunct="1">
        <a:spcBef>
          <a:spcPct val="20000"/>
        </a:spcBef>
        <a:buFont typeface="Arial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560" indent="-274366" algn="l" defTabSz="548731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69291" indent="-274366" algn="l" defTabSz="548731" rtl="0" eaLnBrk="1" latinLnBrk="0" hangingPunct="1">
        <a:spcBef>
          <a:spcPct val="20000"/>
        </a:spcBef>
        <a:buFont typeface="Arial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18023" indent="-274366" algn="l" defTabSz="548731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66754" indent="-274366" algn="l" defTabSz="548731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115486" indent="-274366" algn="l" defTabSz="548731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64217" indent="-274366" algn="l" defTabSz="548731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48731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48731" algn="l" defTabSz="548731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97463" algn="l" defTabSz="548731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46194" algn="l" defTabSz="548731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94926" algn="l" defTabSz="548731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657" algn="l" defTabSz="548731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92389" algn="l" defTabSz="548731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41120" algn="l" defTabSz="548731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89852" algn="l" defTabSz="548731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606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51006" y="3222650"/>
            <a:ext cx="9192867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aseline="30000" dirty="0">
                <a:solidFill>
                  <a:srgbClr val="000000"/>
                </a:solidFill>
                <a:latin typeface="StagSans-Book"/>
              </a:rPr>
              <a:t>“Any hostility experienced from the world as a result of one’s identification as a Christian”</a:t>
            </a:r>
            <a:r>
              <a:rPr lang="en-US" sz="3600" baseline="30000" dirty="0">
                <a:solidFill>
                  <a:srgbClr val="000000"/>
                </a:solidFill>
                <a:latin typeface="StagSans-Light"/>
              </a:rPr>
              <a:t> –Open Doors USA</a:t>
            </a:r>
          </a:p>
          <a:p>
            <a:endParaRPr lang="en-US" sz="3600" baseline="30000" dirty="0">
              <a:solidFill>
                <a:srgbClr val="000000"/>
              </a:solidFill>
              <a:latin typeface="StagSans-Light"/>
            </a:endParaRPr>
          </a:p>
          <a:p>
            <a:endParaRPr lang="en-US" sz="3600" baseline="30000" dirty="0">
              <a:solidFill>
                <a:srgbClr val="000000"/>
              </a:solidFill>
              <a:latin typeface="StagSans-Light"/>
            </a:endParaRPr>
          </a:p>
          <a:p>
            <a:r>
              <a:rPr lang="en-US" sz="3600" baseline="30000" dirty="0">
                <a:solidFill>
                  <a:srgbClr val="000000"/>
                </a:solidFill>
                <a:latin typeface="StagSans-Light"/>
              </a:rPr>
              <a:t>Research suggests that Christians in more than 65 countries face persecution from governments, neighbors, and even family members. Persecution comes in many forms — from hostile words and attitudes to physical torture and death. Each day Christians make the choice to endure this harsh treatment rather than turn from Jesus Christ.</a:t>
            </a:r>
            <a:endParaRPr lang="en-US" sz="3600" baseline="30000" dirty="0">
              <a:solidFill>
                <a:srgbClr val="000000"/>
              </a:solidFill>
              <a:latin typeface="MinionPro-Regular"/>
            </a:endParaRPr>
          </a:p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19114" y="-67001"/>
            <a:ext cx="14868627" cy="836360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03406" y="3375050"/>
            <a:ext cx="9192867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aseline="30000" dirty="0">
                <a:solidFill>
                  <a:srgbClr val="000000"/>
                </a:solidFill>
                <a:latin typeface="StagSans-Book"/>
              </a:rPr>
              <a:t>“Any hostility experienced from the world as a result of one’s identification as a Christian”</a:t>
            </a:r>
            <a:r>
              <a:rPr lang="en-US" sz="3600" baseline="30000" dirty="0">
                <a:solidFill>
                  <a:srgbClr val="000000"/>
                </a:solidFill>
                <a:latin typeface="StagSans-Light"/>
              </a:rPr>
              <a:t> –Open Doors USA</a:t>
            </a:r>
          </a:p>
          <a:p>
            <a:endParaRPr lang="en-US" sz="3600" baseline="30000" dirty="0">
              <a:solidFill>
                <a:srgbClr val="000000"/>
              </a:solidFill>
              <a:latin typeface="StagSans-Light"/>
            </a:endParaRPr>
          </a:p>
          <a:p>
            <a:endParaRPr lang="en-US" sz="3600" baseline="30000" dirty="0">
              <a:solidFill>
                <a:srgbClr val="000000"/>
              </a:solidFill>
              <a:latin typeface="StagSans-Light"/>
            </a:endParaRPr>
          </a:p>
          <a:p>
            <a:r>
              <a:rPr lang="en-US" sz="3600" baseline="30000" dirty="0">
                <a:solidFill>
                  <a:srgbClr val="000000"/>
                </a:solidFill>
                <a:latin typeface="StagSans-Light"/>
              </a:rPr>
              <a:t>Research suggests that Christians in more than 65 countries face persecution from governments, neighbors, and even family members. Persecution comes in many forms — from hostile words and attitudes to physical torture and death. Each day Christians make the choice to endure this harsh treatment rather than turn from Jesus Christ.</a:t>
            </a:r>
            <a:endParaRPr lang="en-US" sz="3600" baseline="30000" dirty="0">
              <a:solidFill>
                <a:srgbClr val="000000"/>
              </a:solidFill>
              <a:latin typeface="MinionPro-Regular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3209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61806" y="-34766"/>
            <a:ext cx="14754012" cy="8299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4736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10938" y="-62402"/>
            <a:ext cx="14852275" cy="8354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4512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2639" y="-25290"/>
            <a:ext cx="14771773" cy="830912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51006" y="3222650"/>
            <a:ext cx="9192867" cy="2800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aseline="30000" dirty="0"/>
              <a:t>Being a Christian is forbidden by law here, and public expressions of faith or possession of Bibles can result </a:t>
            </a:r>
            <a:br>
              <a:rPr lang="en-US" sz="4400" baseline="30000" dirty="0"/>
            </a:br>
            <a:r>
              <a:rPr lang="en-US" sz="4400" baseline="30000" dirty="0"/>
              <a:t>in execution. </a:t>
            </a:r>
          </a:p>
          <a:p>
            <a:endParaRPr lang="en-US" sz="4400" b="1" baseline="30000" dirty="0"/>
          </a:p>
          <a:p>
            <a:r>
              <a:rPr lang="en-US" sz="4400" b="1" baseline="30000" dirty="0"/>
              <a:t>Approximately 70,000: </a:t>
            </a:r>
            <a:r>
              <a:rPr lang="en-US" sz="4400" baseline="30000" dirty="0"/>
              <a:t>The number of Christians imprisoned in labor camps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3671514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54062" y="-31930"/>
            <a:ext cx="14880277" cy="837015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51006" y="3222650"/>
            <a:ext cx="9192867" cy="3026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aseline="30000" dirty="0"/>
              <a:t>Muslim-background believers in Jordan face tremendous pressure to return to Islam, including discrimination, verbal abuse, and physical threats. </a:t>
            </a:r>
          </a:p>
          <a:p>
            <a:endParaRPr lang="en-US" sz="4400" b="1" baseline="30000" dirty="0"/>
          </a:p>
          <a:p>
            <a:r>
              <a:rPr lang="en-US" sz="4400" b="1" baseline="30000" dirty="0"/>
              <a:t>130,000: </a:t>
            </a:r>
            <a:r>
              <a:rPr lang="en-US" sz="4400" baseline="30000" dirty="0"/>
              <a:t>The number of Christians in a country of almost 9.9 million people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7299850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6842" y="-31955"/>
            <a:ext cx="14794922" cy="832214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51006" y="3222650"/>
            <a:ext cx="9192867" cy="3026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aseline="30000" dirty="0"/>
              <a:t>Nationalists have pushed for the cleansing of all other religions from the nation, driving many Christians into South Sudan </a:t>
            </a:r>
          </a:p>
          <a:p>
            <a:endParaRPr lang="en-US" sz="4400" baseline="30000" dirty="0"/>
          </a:p>
          <a:p>
            <a:r>
              <a:rPr lang="en-US" sz="4400" b="1" baseline="30000" dirty="0"/>
              <a:t>No. 6</a:t>
            </a:r>
            <a:r>
              <a:rPr lang="en-US" sz="4400" baseline="30000" dirty="0"/>
              <a:t>: Sudan’s ranking on the list of most dangerous places for Christians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9215532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29978" y="-31969"/>
            <a:ext cx="14744069" cy="829353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51006" y="3222650"/>
            <a:ext cx="9192867" cy="2800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aseline="30000" dirty="0"/>
              <a:t>Although ISIS has mostly been driven out of Syria, Christians still live in constant danger because of Islamic extremist groups.</a:t>
            </a:r>
          </a:p>
          <a:p>
            <a:endParaRPr lang="en-US" sz="4400" b="1" baseline="30000" dirty="0"/>
          </a:p>
          <a:p>
            <a:r>
              <a:rPr lang="en-US" sz="4400" b="1" baseline="30000" dirty="0"/>
              <a:t>5.6 million</a:t>
            </a:r>
            <a:r>
              <a:rPr lang="en-US" sz="4400" baseline="30000" dirty="0"/>
              <a:t>: The number of Syrians who have fled the country to escape violence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2105105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29977" y="-31968"/>
            <a:ext cx="14746809" cy="8295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51006" y="3222650"/>
            <a:ext cx="9192867" cy="2349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aseline="30000" dirty="0"/>
              <a:t>Christians who worship apart from government-approved churches are subject to discrimination and threats.</a:t>
            </a:r>
          </a:p>
          <a:p>
            <a:endParaRPr lang="en-US" sz="4400" b="1" baseline="30000" dirty="0"/>
          </a:p>
          <a:p>
            <a:r>
              <a:rPr lang="en-US" sz="4400" b="1" baseline="30000" dirty="0"/>
              <a:t>6.9 percent</a:t>
            </a:r>
            <a:r>
              <a:rPr lang="en-US" sz="4400" baseline="30000" dirty="0"/>
              <a:t>: The amount of China’s population that is Christian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6303709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29977" y="-31971"/>
            <a:ext cx="14744072" cy="82935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51006" y="3222650"/>
            <a:ext cx="9192867" cy="2800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aseline="30000" dirty="0"/>
              <a:t>Christians face violence and immense pressure from their peers to convert — either to an Orthodox tradition, Islam, or a more secular point of view. </a:t>
            </a:r>
          </a:p>
          <a:p>
            <a:endParaRPr lang="en-US" sz="4400" baseline="30000" dirty="0"/>
          </a:p>
          <a:p>
            <a:r>
              <a:rPr lang="en-US" sz="4400" b="1" baseline="30000" dirty="0"/>
              <a:t>50</a:t>
            </a:r>
            <a:r>
              <a:rPr lang="en-US" sz="4400" baseline="30000" dirty="0"/>
              <a:t>: The number of churches burned throughout Ethiopia in a single year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7142621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66177" y="-31915"/>
            <a:ext cx="14935089" cy="840098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51006" y="3222650"/>
            <a:ext cx="9192867" cy="2800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aseline="30000" dirty="0"/>
              <a:t>In this country, radical Hindus view Christians as blemishes to be removed, and a hostile atmosphere makes it difficult for believers to share their faith.</a:t>
            </a:r>
          </a:p>
          <a:p>
            <a:endParaRPr lang="en-US" sz="4400" baseline="30000" dirty="0"/>
          </a:p>
          <a:p>
            <a:r>
              <a:rPr lang="en-US" sz="4400" b="1" baseline="30000" dirty="0"/>
              <a:t>4.8 percent</a:t>
            </a:r>
            <a:r>
              <a:rPr lang="en-US" sz="4400" baseline="30000" dirty="0"/>
              <a:t>: The number of India’s population that is Christian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5390281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66193" y="-31925"/>
            <a:ext cx="14898839" cy="83805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51006" y="3222650"/>
            <a:ext cx="919286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aseline="30000" dirty="0"/>
              <a:t>Christians in this nation face discrimination from their Buddhist nationalist neighbors as well as violence by groups of radical monks.</a:t>
            </a:r>
          </a:p>
          <a:p>
            <a:endParaRPr lang="en-US" sz="4400" b="1" baseline="30000" dirty="0"/>
          </a:p>
          <a:p>
            <a:r>
              <a:rPr lang="en-US" sz="4400" b="1" baseline="30000" dirty="0"/>
              <a:t>100,000</a:t>
            </a:r>
            <a:r>
              <a:rPr lang="en-US" sz="4400" baseline="30000" dirty="0"/>
              <a:t>: The number of Christians forced to flee to </a:t>
            </a:r>
            <a:br>
              <a:rPr lang="en-US" sz="4400" baseline="30000" dirty="0"/>
            </a:br>
            <a:r>
              <a:rPr lang="en-US" sz="4400" baseline="30000" dirty="0"/>
              <a:t>refugee camps</a:t>
            </a:r>
          </a:p>
        </p:txBody>
      </p:sp>
    </p:spTree>
    <p:extLst>
      <p:ext uri="{BB962C8B-B14F-4D97-AF65-F5344CB8AC3E}">
        <p14:creationId xmlns:p14="http://schemas.microsoft.com/office/powerpoint/2010/main" val="28810467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2395" y="-31872"/>
            <a:ext cx="15082459" cy="84838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51006" y="3222650"/>
            <a:ext cx="9192867" cy="2800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aseline="30000" dirty="0"/>
              <a:t>Many Christians forced to flee during the height of ISIS’ power are still refugees, and those who remain face tremendous discrimination from racial Muslims.</a:t>
            </a:r>
          </a:p>
          <a:p>
            <a:endParaRPr lang="en-US" sz="4400" baseline="30000" dirty="0"/>
          </a:p>
          <a:p>
            <a:r>
              <a:rPr lang="en-US" sz="4400" b="1" baseline="30000" dirty="0"/>
              <a:t>225,000</a:t>
            </a:r>
            <a:r>
              <a:rPr lang="en-US" sz="4400" baseline="30000" dirty="0"/>
              <a:t>: The number of Christians left in Iraq.</a:t>
            </a:r>
          </a:p>
          <a:p>
            <a:r>
              <a:rPr lang="en-US" sz="4400" baseline="30000" dirty="0"/>
              <a:t>A few years ago, there were more than 1 million.</a:t>
            </a:r>
          </a:p>
        </p:txBody>
      </p:sp>
    </p:spTree>
    <p:extLst>
      <p:ext uri="{BB962C8B-B14F-4D97-AF65-F5344CB8AC3E}">
        <p14:creationId xmlns:p14="http://schemas.microsoft.com/office/powerpoint/2010/main" val="39934149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66193" y="-44941"/>
            <a:ext cx="14898839" cy="83805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51006" y="3222650"/>
            <a:ext cx="9192867" cy="2800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aseline="30000" dirty="0"/>
              <a:t>The Islamic militant group al-</a:t>
            </a:r>
            <a:r>
              <a:rPr lang="en-US" sz="4400" baseline="30000" dirty="0" err="1"/>
              <a:t>Shabab</a:t>
            </a:r>
            <a:r>
              <a:rPr lang="en-US" sz="4400" baseline="30000" dirty="0"/>
              <a:t> has harassed, beaten, kidnapped, and even killed dozens of Christians in recent years.</a:t>
            </a:r>
          </a:p>
          <a:p>
            <a:endParaRPr lang="en-US" sz="4400" b="1" baseline="30000" dirty="0"/>
          </a:p>
          <a:p>
            <a:r>
              <a:rPr lang="en-US" sz="4400" b="1" baseline="30000" dirty="0"/>
              <a:t>147</a:t>
            </a:r>
            <a:r>
              <a:rPr lang="en-US" sz="4400" baseline="30000" dirty="0"/>
              <a:t>: The number of people killed by al-</a:t>
            </a:r>
            <a:r>
              <a:rPr lang="en-US" sz="4400" baseline="30000" dirty="0" err="1"/>
              <a:t>Shabab</a:t>
            </a:r>
            <a:r>
              <a:rPr lang="en-US" sz="4400" baseline="30000" dirty="0"/>
              <a:t> during a campus shooting </a:t>
            </a:r>
          </a:p>
        </p:txBody>
      </p:sp>
    </p:spTree>
    <p:extLst>
      <p:ext uri="{BB962C8B-B14F-4D97-AF65-F5344CB8AC3E}">
        <p14:creationId xmlns:p14="http://schemas.microsoft.com/office/powerpoint/2010/main" val="16640346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2395" y="-68166"/>
            <a:ext cx="15082459" cy="84838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51006" y="3222650"/>
            <a:ext cx="9192867" cy="2800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aseline="30000" dirty="0"/>
              <a:t>Hindu extremists say they want to make the country “Christian-free” and persecute believers whom they view as a threat to their Nepali identity. </a:t>
            </a:r>
          </a:p>
          <a:p>
            <a:endParaRPr lang="en-US" sz="4400" b="1" baseline="30000" dirty="0"/>
          </a:p>
          <a:p>
            <a:r>
              <a:rPr lang="en-US" sz="4400" b="1" baseline="30000" dirty="0"/>
              <a:t>4.1 percent</a:t>
            </a:r>
            <a:r>
              <a:rPr lang="en-US" sz="4400" baseline="30000" dirty="0"/>
              <a:t>: Christ-followers make up this small percentage of the population</a:t>
            </a:r>
          </a:p>
        </p:txBody>
      </p:sp>
    </p:spTree>
    <p:extLst>
      <p:ext uri="{BB962C8B-B14F-4D97-AF65-F5344CB8AC3E}">
        <p14:creationId xmlns:p14="http://schemas.microsoft.com/office/powerpoint/2010/main" val="31401937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53812" y="-32407"/>
            <a:ext cx="14750467" cy="829713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51006" y="3222650"/>
            <a:ext cx="9192867" cy="2800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aseline="30000" dirty="0" err="1"/>
              <a:t>Boko</a:t>
            </a:r>
            <a:r>
              <a:rPr lang="en-US" sz="4400" baseline="30000" dirty="0"/>
              <a:t> Haram and the Fulani herdsmen, two militant Islamic groups, continue to terrorize Christians and have forced millions to flee their homes.</a:t>
            </a:r>
          </a:p>
          <a:p>
            <a:endParaRPr lang="en-US" sz="4400" baseline="30000" dirty="0"/>
          </a:p>
          <a:p>
            <a:r>
              <a:rPr lang="en-US" sz="4400" b="1" baseline="30000" dirty="0"/>
              <a:t>4,028</a:t>
            </a:r>
            <a:r>
              <a:rPr lang="en-US" sz="4400" baseline="30000" dirty="0"/>
              <a:t>: The number of Nigerian Christians martyred in </a:t>
            </a:r>
            <a:br>
              <a:rPr lang="en-US" sz="4400" baseline="30000" dirty="0"/>
            </a:br>
            <a:r>
              <a:rPr lang="en-US" sz="4400" baseline="30000" dirty="0"/>
              <a:t>one year</a:t>
            </a:r>
          </a:p>
        </p:txBody>
      </p:sp>
    </p:spTree>
    <p:extLst>
      <p:ext uri="{BB962C8B-B14F-4D97-AF65-F5344CB8AC3E}">
        <p14:creationId xmlns:p14="http://schemas.microsoft.com/office/powerpoint/2010/main" val="19331469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45124" y="-89046"/>
            <a:ext cx="15095356" cy="849113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51006" y="3412220"/>
            <a:ext cx="919286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aseline="30000" dirty="0"/>
              <a:t>Count it all joy, my brothers, when you meet trials of various kinds, for you know that the testing of your faith produces steadfastness.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51006" y="6021435"/>
            <a:ext cx="9192867" cy="995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aseline="30000" dirty="0"/>
              <a:t>If one member suffers, all suffer together; if one member is honored, all rejoice together.</a:t>
            </a:r>
          </a:p>
        </p:txBody>
      </p:sp>
    </p:spTree>
    <p:extLst>
      <p:ext uri="{BB962C8B-B14F-4D97-AF65-F5344CB8AC3E}">
        <p14:creationId xmlns:p14="http://schemas.microsoft.com/office/powerpoint/2010/main" val="21666572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8844" y="-89055"/>
            <a:ext cx="14911579" cy="838776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51006" y="3033085"/>
            <a:ext cx="9192867" cy="1897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aseline="30000" dirty="0"/>
              <a:t>When you pass through the waters, I will be with you; and through the rivers, they shall not overwhelm you; when you walk through the fire, you shall not be burned, and the flame shall not consume you.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51006" y="6066165"/>
            <a:ext cx="919286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aseline="30000" dirty="0"/>
              <a:t>Remember those who are in prison, as though in prison with them, and those who are mistreated, since you are also in the body.</a:t>
            </a:r>
          </a:p>
        </p:txBody>
      </p:sp>
    </p:spTree>
    <p:extLst>
      <p:ext uri="{BB962C8B-B14F-4D97-AF65-F5344CB8AC3E}">
        <p14:creationId xmlns:p14="http://schemas.microsoft.com/office/powerpoint/2010/main" val="13572148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368666" y="2350637"/>
            <a:ext cx="7638609" cy="4154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aseline="30000" dirty="0"/>
              <a:t>Intercede on behalf of fellow believers</a:t>
            </a:r>
          </a:p>
          <a:p>
            <a:endParaRPr lang="en-US" sz="4400" baseline="30000" dirty="0"/>
          </a:p>
          <a:p>
            <a:r>
              <a:rPr lang="en-US" sz="4400" baseline="30000" dirty="0"/>
              <a:t>Use your voice and social media to raise awareness about persecution</a:t>
            </a:r>
          </a:p>
          <a:p>
            <a:endParaRPr lang="en-US" sz="4400" baseline="30000" dirty="0"/>
          </a:p>
          <a:p>
            <a:r>
              <a:rPr lang="en-US" sz="4400" baseline="30000" dirty="0"/>
              <a:t>Your gift of $50 will help meet a persecuted Christian’s most critical needs such as medical care, food, relocation costs, legal assistance, </a:t>
            </a:r>
            <a:br>
              <a:rPr lang="en-US" sz="4400" baseline="30000" dirty="0"/>
            </a:br>
            <a:r>
              <a:rPr lang="en-US" sz="4400" baseline="30000" dirty="0"/>
              <a:t>and more.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86956" y="6843388"/>
            <a:ext cx="8927506" cy="1333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1" baseline="30000" dirty="0"/>
              <a:t>Visit </a:t>
            </a:r>
            <a:r>
              <a:rPr lang="en-US" sz="4400" b="1" i="1" baseline="30000" dirty="0" err="1"/>
              <a:t>internationaldayofprayer.com</a:t>
            </a:r>
            <a:r>
              <a:rPr lang="en-US" sz="4400" b="1" i="1" baseline="30000" dirty="0"/>
              <a:t> for more </a:t>
            </a:r>
            <a:br>
              <a:rPr lang="en-US" sz="4400" b="1" i="1" baseline="30000" dirty="0"/>
            </a:br>
            <a:r>
              <a:rPr lang="en-US" sz="4400" b="1" i="1" baseline="30000" dirty="0"/>
              <a:t>information about how to get involved.</a:t>
            </a:r>
          </a:p>
          <a:p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08844" y="-17253"/>
            <a:ext cx="14739242" cy="829082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521066" y="2427209"/>
            <a:ext cx="763860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aseline="30000" dirty="0"/>
              <a:t>Intercede on behalf of fellow believers</a:t>
            </a:r>
          </a:p>
          <a:p>
            <a:endParaRPr lang="en-US" sz="4400" baseline="30000" dirty="0"/>
          </a:p>
          <a:p>
            <a:r>
              <a:rPr lang="en-US" sz="4400" baseline="30000" dirty="0"/>
              <a:t>Use your voice and social media to raise awareness about persecution</a:t>
            </a:r>
          </a:p>
          <a:p>
            <a:endParaRPr lang="en-US" sz="4400" baseline="30000" dirty="0"/>
          </a:p>
          <a:p>
            <a:r>
              <a:rPr lang="en-US" sz="4400" baseline="30000" dirty="0"/>
              <a:t>Your gift of $10 will provide one Bible to a persecuted Christian. And thanks to a matching gift, your donation will be DOUBLED up to $100,000!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39356" y="6919960"/>
            <a:ext cx="8927506" cy="1333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1" baseline="30000" dirty="0"/>
              <a:t>Visit </a:t>
            </a:r>
            <a:r>
              <a:rPr lang="en-US" sz="4400" b="1" i="1" baseline="30000" dirty="0" err="1"/>
              <a:t>internationaldayofprayer.com</a:t>
            </a:r>
            <a:r>
              <a:rPr lang="en-US" sz="4400" b="1" i="1" baseline="30000" dirty="0"/>
              <a:t> for more </a:t>
            </a:r>
            <a:br>
              <a:rPr lang="en-US" sz="4400" b="1" i="1" baseline="30000" dirty="0"/>
            </a:br>
            <a:r>
              <a:rPr lang="en-US" sz="4400" b="1" i="1" baseline="30000" dirty="0"/>
              <a:t>information about how to get involved.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32280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02474" y="-49178"/>
            <a:ext cx="14898839" cy="83805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51006" y="2369596"/>
            <a:ext cx="9496136" cy="4503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00" baseline="30000" dirty="0"/>
              <a:t>•  Strength and courage</a:t>
            </a:r>
          </a:p>
          <a:p>
            <a:r>
              <a:rPr lang="en-US" sz="4300" spc="-50" baseline="30000" dirty="0"/>
              <a:t>•  Opportunities for our brothers and sisters to share the Gospel </a:t>
            </a:r>
            <a:br>
              <a:rPr lang="en-US" sz="4300" spc="-50" baseline="30000" dirty="0"/>
            </a:br>
            <a:r>
              <a:rPr lang="en-US" sz="4300" spc="-50" baseline="30000" dirty="0"/>
              <a:t>     despite persecution</a:t>
            </a:r>
          </a:p>
          <a:p>
            <a:r>
              <a:rPr lang="en-US" sz="4300" baseline="30000" dirty="0"/>
              <a:t>•  That those separated from their families will be reunited</a:t>
            </a:r>
          </a:p>
          <a:p>
            <a:r>
              <a:rPr lang="en-US" sz="4300" baseline="30000" dirty="0"/>
              <a:t>•  Comfort for those who have converted and been disowned </a:t>
            </a:r>
            <a:br>
              <a:rPr lang="en-US" sz="4300" baseline="30000" dirty="0"/>
            </a:br>
            <a:r>
              <a:rPr lang="en-US" sz="4300" baseline="30000" dirty="0"/>
              <a:t>     by family</a:t>
            </a:r>
          </a:p>
          <a:p>
            <a:r>
              <a:rPr lang="en-US" sz="4300" baseline="30000" dirty="0"/>
              <a:t>•  Health and safety</a:t>
            </a:r>
          </a:p>
          <a:p>
            <a:r>
              <a:rPr lang="en-US" sz="4300" baseline="30000" dirty="0"/>
              <a:t>•  That God will touch the hearts of oppressors</a:t>
            </a:r>
          </a:p>
          <a:p>
            <a:r>
              <a:rPr lang="en-US" sz="4300" baseline="30000" dirty="0"/>
              <a:t>•  That those displaced from their homes will be able to return</a:t>
            </a:r>
          </a:p>
          <a:p>
            <a:r>
              <a:rPr lang="en-US" sz="4300" spc="-50" baseline="30000" dirty="0"/>
              <a:t>•  That believers will forgive, love, and pray for their persecutors</a:t>
            </a:r>
          </a:p>
        </p:txBody>
      </p:sp>
    </p:spTree>
    <p:extLst>
      <p:ext uri="{BB962C8B-B14F-4D97-AF65-F5344CB8AC3E}">
        <p14:creationId xmlns:p14="http://schemas.microsoft.com/office/powerpoint/2010/main" val="6592166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2474" y="-85472"/>
            <a:ext cx="14898839" cy="838059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51005" y="2464381"/>
            <a:ext cx="9856269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00" spc="-50" baseline="30000" dirty="0"/>
              <a:t>•  Teach kids about persecuted children around the world and how    </a:t>
            </a:r>
          </a:p>
          <a:p>
            <a:r>
              <a:rPr lang="en-US" sz="4300" spc="-50" baseline="30000" dirty="0"/>
              <a:t>    to pray for them.</a:t>
            </a:r>
          </a:p>
          <a:p>
            <a:r>
              <a:rPr lang="en-US" sz="4300" spc="-50" baseline="30000" dirty="0"/>
              <a:t>•  Fundraise within your church to meet the needs of persecuted </a:t>
            </a:r>
          </a:p>
          <a:p>
            <a:r>
              <a:rPr lang="en-US" sz="4300" spc="-50" baseline="30000" dirty="0"/>
              <a:t>    Christians</a:t>
            </a:r>
          </a:p>
          <a:p>
            <a:r>
              <a:rPr lang="en-US" sz="4300" spc="-50" baseline="30000" dirty="0"/>
              <a:t>•  Organize prayer nights specifically for praying over the </a:t>
            </a:r>
          </a:p>
          <a:p>
            <a:r>
              <a:rPr lang="en-US" sz="4300" spc="-50" baseline="30000" dirty="0"/>
              <a:t>    persecuted church</a:t>
            </a:r>
          </a:p>
        </p:txBody>
      </p:sp>
    </p:spTree>
    <p:extLst>
      <p:ext uri="{BB962C8B-B14F-4D97-AF65-F5344CB8AC3E}">
        <p14:creationId xmlns:p14="http://schemas.microsoft.com/office/powerpoint/2010/main" val="15295261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02458" y="-49167"/>
            <a:ext cx="14935089" cy="840098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51005" y="3848223"/>
            <a:ext cx="9856269" cy="995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aseline="30000" dirty="0"/>
              <a:t>Read stories of persecuted believers and discover other</a:t>
            </a:r>
            <a:br>
              <a:rPr lang="en-US" sz="4400" baseline="30000" dirty="0"/>
            </a:br>
            <a:r>
              <a:rPr lang="en-US" sz="4400" baseline="30000" dirty="0"/>
              <a:t> resources at</a:t>
            </a:r>
            <a:r>
              <a:rPr lang="en-US" sz="4400" i="1" baseline="30000" dirty="0"/>
              <a:t> </a:t>
            </a:r>
            <a:r>
              <a:rPr lang="en-US" sz="4400" b="1" i="1" baseline="30000" dirty="0" err="1"/>
              <a:t>internationaldayofprayer.com</a:t>
            </a:r>
            <a:r>
              <a:rPr lang="en-US" sz="4400" b="1" i="1" baseline="30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920444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20244</TotalTime>
  <Words>873</Words>
  <Application>Microsoft Macintosh PowerPoint</Application>
  <PresentationFormat>Custom</PresentationFormat>
  <Paragraphs>82</Paragraphs>
  <Slides>22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MinionPro-Regular</vt:lpstr>
      <vt:lpstr>StagSans-Book</vt:lpstr>
      <vt:lpstr>StagSans-Light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World Help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Megan East</dc:creator>
  <cp:lastModifiedBy>Megan East</cp:lastModifiedBy>
  <cp:revision>27</cp:revision>
  <dcterms:created xsi:type="dcterms:W3CDTF">2018-06-26T14:49:55Z</dcterms:created>
  <dcterms:modified xsi:type="dcterms:W3CDTF">2019-10-02T12:30:52Z</dcterms:modified>
</cp:coreProperties>
</file>