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4630400" cy="8229600"/>
  <p:notesSz cx="6858000" cy="9144000"/>
  <p:defaultTextStyle>
    <a:defPPr>
      <a:defRPr lang="en-US"/>
    </a:defPPr>
    <a:lvl1pPr marL="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3" autoAdjust="0"/>
    <p:restoredTop sz="94719"/>
  </p:normalViewPr>
  <p:slideViewPr>
    <p:cSldViewPr snapToGrid="0" snapToObjects="1">
      <p:cViewPr varScale="1">
        <p:scale>
          <a:sx n="76" d="100"/>
          <a:sy n="76" d="100"/>
        </p:scale>
        <p:origin x="656" y="19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AA8CB-B1E3-EE42-BDDF-839A8CF71AFC}" type="datetimeFigureOut">
              <a:rPr lang="en-US" smtClean="0"/>
              <a:t>6/27/19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086E-2B12-6F40-A778-70D247525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9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5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20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</a:t>
            </a:r>
            <a:r>
              <a:rPr lang="en-US" baseline="0" dirty="0"/>
              <a:t>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9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4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61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9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23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1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8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1" y="1920242"/>
            <a:ext cx="8653781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2981" y="1920242"/>
            <a:ext cx="8653780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842136"/>
            <a:ext cx="646684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46684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0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2"/>
            <a:ext cx="4813300" cy="5629276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2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00"/>
            </a:lvl1pPr>
            <a:lvl2pPr marL="548731" indent="0">
              <a:buNone/>
              <a:defRPr sz="3400"/>
            </a:lvl2pPr>
            <a:lvl3pPr marL="1097463" indent="0">
              <a:buNone/>
              <a:defRPr sz="2900"/>
            </a:lvl3pPr>
            <a:lvl4pPr marL="1646194" indent="0">
              <a:buNone/>
              <a:defRPr sz="2400"/>
            </a:lvl4pPr>
            <a:lvl5pPr marL="2194926" indent="0">
              <a:buNone/>
              <a:defRPr sz="2400"/>
            </a:lvl5pPr>
            <a:lvl6pPr marL="2743657" indent="0">
              <a:buNone/>
              <a:defRPr sz="2400"/>
            </a:lvl6pPr>
            <a:lvl7pPr marL="3292389" indent="0">
              <a:buNone/>
              <a:defRPr sz="2400"/>
            </a:lvl7pPr>
            <a:lvl8pPr marL="3841120" indent="0">
              <a:buNone/>
              <a:defRPr sz="2400"/>
            </a:lvl8pPr>
            <a:lvl9pPr marL="4389852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0181" y="329567"/>
            <a:ext cx="438658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1" y="329567"/>
            <a:ext cx="12920981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  <a:prstGeom prst="rect">
            <a:avLst/>
          </a:prstGeom>
        </p:spPr>
        <p:txBody>
          <a:bodyPr vert="horz" lIns="109746" tIns="54873" rIns="109746" bIns="5487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1" cy="543115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E5-5614-5A41-8693-B2417559CFD8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1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1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873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549" indent="-411549" algn="l" defTabSz="548731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689" indent="-342957" algn="l" defTabSz="548731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829" indent="-274366" algn="l" defTabSz="548731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0" indent="-274366" algn="l" defTabSz="548731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291" indent="-274366" algn="l" defTabSz="548731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023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754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486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217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0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9114" y="-67001"/>
            <a:ext cx="1486862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0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1806" y="-34766"/>
            <a:ext cx="14754012" cy="829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7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0938" y="-62402"/>
            <a:ext cx="14852275" cy="835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5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2639" y="-25290"/>
            <a:ext cx="14771773" cy="8309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Being a Christian is forbidden by law here, and public expressions of faith or possession of Bibles can result </a:t>
            </a:r>
            <a:br>
              <a:rPr lang="en-US" sz="4400" baseline="30000" dirty="0"/>
            </a:br>
            <a:r>
              <a:rPr lang="en-US" sz="4400" baseline="30000" dirty="0"/>
              <a:t>in execution.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Approximately 70,000: </a:t>
            </a:r>
            <a:r>
              <a:rPr lang="en-US" sz="4400" baseline="30000" dirty="0"/>
              <a:t>The number of Christians imprisoned in labor camps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715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4062" y="-31930"/>
            <a:ext cx="14880277" cy="8370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Muslim-background believers in Jordan face tremendous pressure to return to Islam, including discrimination, verbal abuse, and physical threats.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169,000: </a:t>
            </a:r>
            <a:r>
              <a:rPr lang="en-US" sz="4400" baseline="30000" dirty="0"/>
              <a:t>The number of Christians in a country of almost 8 million people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2998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6842" y="-31955"/>
            <a:ext cx="14794922" cy="8322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Nationalists have pushed for the cleansing of all other religions from the nation, driving many Christians into South Sudan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No. 4</a:t>
            </a:r>
            <a:r>
              <a:rPr lang="en-US" sz="4400" baseline="30000" dirty="0"/>
              <a:t>: Sudan’s ranking on the list of most dangerous places for Christians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2155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8" y="-31969"/>
            <a:ext cx="14744069" cy="8293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Although ISIS has mostly been driven out of Syria, Christians still live in constant danger because of Islamic extremist groups.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5.6 million</a:t>
            </a:r>
            <a:r>
              <a:rPr lang="en-US" sz="4400" baseline="30000" dirty="0"/>
              <a:t>: The number of Syrians who have fled the country to escape violence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051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68"/>
            <a:ext cx="14746809" cy="8295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who worship apart from government-approved churches are subject to discrimination and threats.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6.9 percent</a:t>
            </a:r>
            <a:r>
              <a:rPr lang="en-US" sz="4400" baseline="30000" dirty="0"/>
              <a:t>: The amount of China’s population that is Christian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3037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71"/>
            <a:ext cx="14744072" cy="8293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face violence and immense pressure from their peers to convert — either to an Orthodox tradition, Islam, or a more secular point of view.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50</a:t>
            </a:r>
            <a:r>
              <a:rPr lang="en-US" sz="4400" baseline="30000" dirty="0"/>
              <a:t>: The number of churches burned throughout Ethiopia in a single year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426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77" y="-31915"/>
            <a:ext cx="14935089" cy="840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 this country, radical Hindus view Christians as blemishes to be removed, and a hostile atmosphere makes it difficult for believers to share their faith.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4.8 percent</a:t>
            </a:r>
            <a:r>
              <a:rPr lang="en-US" sz="4400" baseline="30000" dirty="0"/>
              <a:t>: The number of India’s population that is Christian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39028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31925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in this nation face discrimination from their Buddhist nationalist neighbors as well as violence by groups of radical monks.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100,000</a:t>
            </a:r>
            <a:r>
              <a:rPr lang="en-US" sz="4400" baseline="30000" dirty="0"/>
              <a:t>: The number of Christians forced to flee into neighboring Malaysia</a:t>
            </a:r>
          </a:p>
        </p:txBody>
      </p:sp>
    </p:spTree>
    <p:extLst>
      <p:ext uri="{BB962C8B-B14F-4D97-AF65-F5344CB8AC3E}">
        <p14:creationId xmlns:p14="http://schemas.microsoft.com/office/powerpoint/2010/main" val="28810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31872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Many Christians forced to flee during the height of ISIS’ power are still refugees, and those who remain face tremendous discrimination from racial Muslims.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258,000</a:t>
            </a:r>
            <a:r>
              <a:rPr lang="en-US" sz="4400" baseline="30000" dirty="0"/>
              <a:t>: The number of Christians left in Iraq.</a:t>
            </a:r>
          </a:p>
          <a:p>
            <a:r>
              <a:rPr lang="en-US" sz="4400" baseline="30000" dirty="0"/>
              <a:t>A few years ago, there were more than 1 million.</a:t>
            </a:r>
          </a:p>
        </p:txBody>
      </p:sp>
    </p:spTree>
    <p:extLst>
      <p:ext uri="{BB962C8B-B14F-4D97-AF65-F5344CB8AC3E}">
        <p14:creationId xmlns:p14="http://schemas.microsoft.com/office/powerpoint/2010/main" val="399341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44941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The Islamic militant group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has harassed, beaten, kidnapped, and even killed dozens of Christians in recent years.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147</a:t>
            </a:r>
            <a:r>
              <a:rPr lang="en-US" sz="4400" baseline="30000" dirty="0"/>
              <a:t>: The number of people killed by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during a campus shooting </a:t>
            </a:r>
          </a:p>
        </p:txBody>
      </p:sp>
    </p:spTree>
    <p:extLst>
      <p:ext uri="{BB962C8B-B14F-4D97-AF65-F5344CB8AC3E}">
        <p14:creationId xmlns:p14="http://schemas.microsoft.com/office/powerpoint/2010/main" val="1664034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68166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Hindu extremists say they want to make the country “Christian-free” and persecute believers whom they view as a threat to their Nepali identity.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1.4 percent</a:t>
            </a:r>
            <a:r>
              <a:rPr lang="en-US" sz="4400" baseline="30000" dirty="0"/>
              <a:t>: Christ-followers make up this small percentage of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314019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3812" y="-32407"/>
            <a:ext cx="14750467" cy="8297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 err="1"/>
              <a:t>Boko</a:t>
            </a:r>
            <a:r>
              <a:rPr lang="en-US" sz="4400" baseline="30000" dirty="0"/>
              <a:t> Haram and the Fulani herdsmen, two militant Islamic groups, continue to terrorize Christians and have forced millions to flee their homes.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4,028</a:t>
            </a:r>
            <a:r>
              <a:rPr lang="en-US" sz="4400" baseline="30000" dirty="0"/>
              <a:t>: The number of Nigerian Christians martyred in </a:t>
            </a:r>
            <a:br>
              <a:rPr lang="en-US" sz="4400" baseline="30000" dirty="0"/>
            </a:br>
            <a:r>
              <a:rPr lang="en-US" sz="4400" baseline="30000" dirty="0"/>
              <a:t>one year</a:t>
            </a:r>
          </a:p>
        </p:txBody>
      </p:sp>
    </p:spTree>
    <p:extLst>
      <p:ext uri="{BB962C8B-B14F-4D97-AF65-F5344CB8AC3E}">
        <p14:creationId xmlns:p14="http://schemas.microsoft.com/office/powerpoint/2010/main" val="1933146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45124" y="-71793"/>
            <a:ext cx="15095356" cy="8491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412220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Count it all joy, my brothers, when you meet trials of various kinds, for you know that the testing of your faith produces steadfastness.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5952423"/>
            <a:ext cx="919286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If one member suffers, all suffer together; if one member is honored, all rejoice together.</a:t>
            </a:r>
          </a:p>
        </p:txBody>
      </p:sp>
    </p:spTree>
    <p:extLst>
      <p:ext uri="{BB962C8B-B14F-4D97-AF65-F5344CB8AC3E}">
        <p14:creationId xmlns:p14="http://schemas.microsoft.com/office/powerpoint/2010/main" val="216665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8844" y="-71802"/>
            <a:ext cx="14911579" cy="83877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033085"/>
            <a:ext cx="9192867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When you pass through the waters, I will be with you; and through the rivers, they shall not overwhelm you; when you walk through the fire, you shall not be burned, and the flame shall not consume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6066165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Remember those who are in prison, as though in prison with them, and those who are mistreated, since you are also in the body.</a:t>
            </a:r>
          </a:p>
        </p:txBody>
      </p:sp>
    </p:spTree>
    <p:extLst>
      <p:ext uri="{BB962C8B-B14F-4D97-AF65-F5344CB8AC3E}">
        <p14:creationId xmlns:p14="http://schemas.microsoft.com/office/powerpoint/2010/main" val="1357214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68666" y="2350637"/>
            <a:ext cx="763860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$50 will help meet a persecuted Christian’s most critical needs such as medical care, food, relocation costs, legal assistance, </a:t>
            </a:r>
            <a:br>
              <a:rPr lang="en-US" sz="4400" baseline="30000" dirty="0"/>
            </a:br>
            <a:r>
              <a:rPr lang="en-US" sz="4400" baseline="30000" dirty="0"/>
              <a:t>and more.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6956" y="6843388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844" y="0"/>
            <a:ext cx="14739242" cy="8290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21066" y="2427209"/>
            <a:ext cx="763860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$50 will help meet a persecuted Christian’s most critical needs such as medical care, food, relocation costs, legal assistance, </a:t>
            </a:r>
            <a:br>
              <a:rPr lang="en-US" sz="4400" baseline="30000" dirty="0"/>
            </a:br>
            <a:r>
              <a:rPr lang="en-US" sz="4400" baseline="30000" dirty="0"/>
              <a:t>and more.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356" y="6919960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28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74" y="-31925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2369596"/>
            <a:ext cx="9496136" cy="450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aseline="30000" dirty="0"/>
              <a:t>•  Strength and courage</a:t>
            </a:r>
          </a:p>
          <a:p>
            <a:r>
              <a:rPr lang="en-US" sz="4300" spc="-50" baseline="30000" dirty="0"/>
              <a:t>•  Opportunities for our brothers and sisters to share the Gospel </a:t>
            </a:r>
            <a:br>
              <a:rPr lang="en-US" sz="4300" spc="-50" baseline="30000" dirty="0"/>
            </a:br>
            <a:r>
              <a:rPr lang="en-US" sz="4300" spc="-50" baseline="30000" dirty="0"/>
              <a:t>     despite persecution</a:t>
            </a:r>
          </a:p>
          <a:p>
            <a:r>
              <a:rPr lang="en-US" sz="4300" baseline="30000" dirty="0"/>
              <a:t>•  That those separated from their families will be reunited</a:t>
            </a:r>
          </a:p>
          <a:p>
            <a:r>
              <a:rPr lang="en-US" sz="4300" baseline="30000" dirty="0"/>
              <a:t>•  Comfort for those who have converted and been disowned </a:t>
            </a:r>
            <a:br>
              <a:rPr lang="en-US" sz="4300" baseline="30000" dirty="0"/>
            </a:br>
            <a:r>
              <a:rPr lang="en-US" sz="4300" baseline="30000" dirty="0"/>
              <a:t>     by family</a:t>
            </a:r>
          </a:p>
          <a:p>
            <a:r>
              <a:rPr lang="en-US" sz="4300" baseline="30000" dirty="0"/>
              <a:t>•  Health and safety</a:t>
            </a:r>
          </a:p>
          <a:p>
            <a:r>
              <a:rPr lang="en-US" sz="4300" baseline="30000" dirty="0"/>
              <a:t>•  That God will touch the hearts of oppressors</a:t>
            </a:r>
          </a:p>
          <a:p>
            <a:r>
              <a:rPr lang="en-US" sz="4300" baseline="30000" dirty="0"/>
              <a:t>•  That those displaced from their homes will be able to return</a:t>
            </a:r>
          </a:p>
          <a:p>
            <a:r>
              <a:rPr lang="en-US" sz="4300" spc="-50" baseline="30000" dirty="0"/>
              <a:t>•  That believers will forgive, love, and pray for their persecutors</a:t>
            </a:r>
          </a:p>
        </p:txBody>
      </p:sp>
    </p:spTree>
    <p:extLst>
      <p:ext uri="{BB962C8B-B14F-4D97-AF65-F5344CB8AC3E}">
        <p14:creationId xmlns:p14="http://schemas.microsoft.com/office/powerpoint/2010/main" val="659216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474" y="-68219"/>
            <a:ext cx="14898839" cy="83805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5" y="2464381"/>
            <a:ext cx="985626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spc="-50" baseline="30000" dirty="0"/>
              <a:t>•  Teach kids about persecuted children around the world and how    </a:t>
            </a:r>
          </a:p>
          <a:p>
            <a:r>
              <a:rPr lang="en-US" sz="4300" spc="-50" baseline="30000" dirty="0"/>
              <a:t>    to pray for them.</a:t>
            </a:r>
          </a:p>
          <a:p>
            <a:r>
              <a:rPr lang="en-US" sz="4300" spc="-50" baseline="30000" dirty="0"/>
              <a:t>•  Fundraise within your church to meet the needs of persecuted </a:t>
            </a:r>
          </a:p>
          <a:p>
            <a:r>
              <a:rPr lang="en-US" sz="4300" spc="-50" baseline="30000" dirty="0"/>
              <a:t>    Christians</a:t>
            </a:r>
          </a:p>
          <a:p>
            <a:r>
              <a:rPr lang="en-US" sz="4300" spc="-50" baseline="30000" dirty="0"/>
              <a:t>•  Organize prayer nights specifically for praying over the </a:t>
            </a:r>
          </a:p>
          <a:p>
            <a:r>
              <a:rPr lang="en-US" sz="4300" spc="-50" baseline="30000" dirty="0"/>
              <a:t>    persecuted church</a:t>
            </a:r>
          </a:p>
        </p:txBody>
      </p:sp>
    </p:spTree>
    <p:extLst>
      <p:ext uri="{BB962C8B-B14F-4D97-AF65-F5344CB8AC3E}">
        <p14:creationId xmlns:p14="http://schemas.microsoft.com/office/powerpoint/2010/main" val="152952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58" y="-31914"/>
            <a:ext cx="14935089" cy="8400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5" y="3848223"/>
            <a:ext cx="9856269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aseline="30000" dirty="0"/>
              <a:t>Read stories of persecuted believers and discover other</a:t>
            </a:r>
            <a:br>
              <a:rPr lang="en-US" sz="4400" baseline="30000" dirty="0"/>
            </a:br>
            <a:r>
              <a:rPr lang="en-US" sz="4400" baseline="30000" dirty="0"/>
              <a:t> resources at</a:t>
            </a:r>
            <a:r>
              <a:rPr lang="en-US" sz="4400" i="1" baseline="30000" dirty="0"/>
              <a:t>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04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20238</TotalTime>
  <Words>871</Words>
  <Application>Microsoft Macintosh PowerPoint</Application>
  <PresentationFormat>Custom</PresentationFormat>
  <Paragraphs>82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MinionPro-Regular</vt:lpstr>
      <vt:lpstr>StagSans-Book</vt:lpstr>
      <vt:lpstr>StagSans-Light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East</dc:creator>
  <cp:lastModifiedBy>Megan East</cp:lastModifiedBy>
  <cp:revision>26</cp:revision>
  <dcterms:created xsi:type="dcterms:W3CDTF">2018-06-26T14:49:55Z</dcterms:created>
  <dcterms:modified xsi:type="dcterms:W3CDTF">2019-06-27T20:37:59Z</dcterms:modified>
</cp:coreProperties>
</file>