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81" r:id="rId2"/>
    <p:sldId id="259" r:id="rId3"/>
    <p:sldId id="275" r:id="rId4"/>
    <p:sldId id="276" r:id="rId5"/>
    <p:sldId id="277" r:id="rId6"/>
    <p:sldId id="278" r:id="rId7"/>
    <p:sldId id="279" r:id="rId8"/>
    <p:sldId id="280" r:id="rId9"/>
  </p:sldIdLst>
  <p:sldSz cx="14630400" cy="8229600"/>
  <p:notesSz cx="6858000" cy="9144000"/>
  <p:defaultTextStyle>
    <a:defPPr>
      <a:defRPr lang="en-US"/>
    </a:defPPr>
    <a:lvl1pPr marL="0" algn="l" defTabSz="548731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1pPr>
    <a:lvl2pPr marL="548731" algn="l" defTabSz="548731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2pPr>
    <a:lvl3pPr marL="1097463" algn="l" defTabSz="548731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3pPr>
    <a:lvl4pPr marL="1646194" algn="l" defTabSz="548731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4pPr>
    <a:lvl5pPr marL="2194926" algn="l" defTabSz="548731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5pPr>
    <a:lvl6pPr marL="2743657" algn="l" defTabSz="548731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6pPr>
    <a:lvl7pPr marL="3292389" algn="l" defTabSz="548731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7pPr>
    <a:lvl8pPr marL="3841120" algn="l" defTabSz="548731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8pPr>
    <a:lvl9pPr marL="4389852" algn="l" defTabSz="548731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2">
          <p15:clr>
            <a:srgbClr val="A4A3A4"/>
          </p15:clr>
        </p15:guide>
        <p15:guide id="2" pos="4608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4C5B77E-346D-3086-48DC-BE2EB2CDF705}" name="Megan Gingerich (Writing Sup)" initials="MG" userId="S::megangingerich@worldhelp.net::9328871f-7828-475b-9526-b47d1b30baea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achel Godwin (Communications Mgr)" initials="RG(M" lastIdx="3" clrIdx="0">
    <p:extLst>
      <p:ext uri="{19B8F6BF-5375-455C-9EA6-DF929625EA0E}">
        <p15:presenceInfo xmlns:p15="http://schemas.microsoft.com/office/powerpoint/2012/main" userId="S::rachelgodwin@worldhelps.onmicrosoft.com::9ebaa928-64a1-4e96-ab9c-75b1a8579c5d" providerId="AD"/>
      </p:ext>
    </p:extLst>
  </p:cmAuthor>
  <p:cmAuthor id="2" name="Megan Gingerich (Writing Sup)" initials="MG(S" lastIdx="4" clrIdx="1">
    <p:extLst>
      <p:ext uri="{19B8F6BF-5375-455C-9EA6-DF929625EA0E}">
        <p15:presenceInfo xmlns:p15="http://schemas.microsoft.com/office/powerpoint/2012/main" userId="S::megangingerich@worldhelp.net::9328871f-7828-475b-9526-b47d1b30bae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3178" autoAdjust="0"/>
    <p:restoredTop sz="94263"/>
  </p:normalViewPr>
  <p:slideViewPr>
    <p:cSldViewPr snapToGrid="0" snapToObjects="1">
      <p:cViewPr varScale="1">
        <p:scale>
          <a:sx n="83" d="100"/>
          <a:sy n="83" d="100"/>
        </p:scale>
        <p:origin x="248" y="536"/>
      </p:cViewPr>
      <p:guideLst>
        <p:guide orient="horz" pos="2592"/>
        <p:guide pos="460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2AA8CB-B1E3-EE42-BDDF-839A8CF71AFC}" type="datetimeFigureOut">
              <a:rPr lang="en-US" smtClean="0"/>
              <a:t>8/29/24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AA086E-2B12-6F40-A778-70D2475258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0338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548731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48731" algn="l" defTabSz="548731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97463" algn="l" defTabSz="548731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646194" algn="l" defTabSz="548731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194926" algn="l" defTabSz="548731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743657" algn="l" defTabSz="548731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292389" algn="l" defTabSz="548731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841120" algn="l" defTabSz="548731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389852" algn="l" defTabSz="548731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AA086E-2B12-6F40-A778-70D2475258A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8400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1" y="2556512"/>
            <a:ext cx="12435840" cy="176403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94560" y="4663440"/>
            <a:ext cx="10241281" cy="210312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87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4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61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9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36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23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41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98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342E5-5614-5A41-8693-B2417559CFD8}" type="datetimeFigureOut">
              <a:rPr lang="en-US" smtClean="0"/>
              <a:t>8/29/24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4133F-A343-9840-B124-B3B827489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6429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342E5-5614-5A41-8693-B2417559CFD8}" type="datetimeFigureOut">
              <a:rPr lang="en-US" smtClean="0"/>
              <a:t>8/29/24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4133F-A343-9840-B124-B3B827489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0144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701" y="5288282"/>
            <a:ext cx="12435840" cy="1634490"/>
          </a:xfrm>
        </p:spPr>
        <p:txBody>
          <a:bodyPr anchor="t"/>
          <a:lstStyle>
            <a:lvl1pPr algn="l">
              <a:defRPr sz="48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5701" y="3488056"/>
            <a:ext cx="12435840" cy="1800224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548731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2pPr>
            <a:lvl3pPr marL="109746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4619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19492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743657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292389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8411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389852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342E5-5614-5A41-8693-B2417559CFD8}" type="datetimeFigureOut">
              <a:rPr lang="en-US" smtClean="0"/>
              <a:t>8/29/24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4133F-A343-9840-B124-B3B827489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2275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75361" y="1920242"/>
            <a:ext cx="8653781" cy="5431156"/>
          </a:xfrm>
        </p:spPr>
        <p:txBody>
          <a:bodyPr/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872981" y="1920242"/>
            <a:ext cx="8653780" cy="5431156"/>
          </a:xfrm>
        </p:spPr>
        <p:txBody>
          <a:bodyPr/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342E5-5614-5A41-8693-B2417559CFD8}" type="datetimeFigureOut">
              <a:rPr lang="en-US" smtClean="0"/>
              <a:t>8/29/24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4133F-A343-9840-B124-B3B827489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2083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329566"/>
            <a:ext cx="13167361" cy="13716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1842136"/>
            <a:ext cx="6464300" cy="767714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8731" indent="0">
              <a:buNone/>
              <a:defRPr sz="2400" b="1"/>
            </a:lvl2pPr>
            <a:lvl3pPr marL="1097463" indent="0">
              <a:buNone/>
              <a:defRPr sz="2200" b="1"/>
            </a:lvl3pPr>
            <a:lvl4pPr marL="1646194" indent="0">
              <a:buNone/>
              <a:defRPr sz="1900" b="1"/>
            </a:lvl4pPr>
            <a:lvl5pPr marL="2194926" indent="0">
              <a:buNone/>
              <a:defRPr sz="1900" b="1"/>
            </a:lvl5pPr>
            <a:lvl6pPr marL="2743657" indent="0">
              <a:buNone/>
              <a:defRPr sz="1900" b="1"/>
            </a:lvl6pPr>
            <a:lvl7pPr marL="3292389" indent="0">
              <a:buNone/>
              <a:defRPr sz="1900" b="1"/>
            </a:lvl7pPr>
            <a:lvl8pPr marL="3841120" indent="0">
              <a:buNone/>
              <a:defRPr sz="1900" b="1"/>
            </a:lvl8pPr>
            <a:lvl9pPr marL="4389852" indent="0">
              <a:buNone/>
              <a:defRPr sz="1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1520" y="2609850"/>
            <a:ext cx="6464300" cy="4741546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2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32040" y="1842136"/>
            <a:ext cx="6466840" cy="767714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8731" indent="0">
              <a:buNone/>
              <a:defRPr sz="2400" b="1"/>
            </a:lvl2pPr>
            <a:lvl3pPr marL="1097463" indent="0">
              <a:buNone/>
              <a:defRPr sz="2200" b="1"/>
            </a:lvl3pPr>
            <a:lvl4pPr marL="1646194" indent="0">
              <a:buNone/>
              <a:defRPr sz="1900" b="1"/>
            </a:lvl4pPr>
            <a:lvl5pPr marL="2194926" indent="0">
              <a:buNone/>
              <a:defRPr sz="1900" b="1"/>
            </a:lvl5pPr>
            <a:lvl6pPr marL="2743657" indent="0">
              <a:buNone/>
              <a:defRPr sz="1900" b="1"/>
            </a:lvl6pPr>
            <a:lvl7pPr marL="3292389" indent="0">
              <a:buNone/>
              <a:defRPr sz="1900" b="1"/>
            </a:lvl7pPr>
            <a:lvl8pPr marL="3841120" indent="0">
              <a:buNone/>
              <a:defRPr sz="1900" b="1"/>
            </a:lvl8pPr>
            <a:lvl9pPr marL="4389852" indent="0">
              <a:buNone/>
              <a:defRPr sz="1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32040" y="2609850"/>
            <a:ext cx="6466840" cy="4741546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2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342E5-5614-5A41-8693-B2417559CFD8}" type="datetimeFigureOut">
              <a:rPr lang="en-US" smtClean="0"/>
              <a:t>8/29/24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4133F-A343-9840-B124-B3B827489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9818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342E5-5614-5A41-8693-B2417559CFD8}" type="datetimeFigureOut">
              <a:rPr lang="en-US" smtClean="0"/>
              <a:t>8/29/24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4133F-A343-9840-B124-B3B827489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8266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342E5-5614-5A41-8693-B2417559CFD8}" type="datetimeFigureOut">
              <a:rPr lang="en-US" smtClean="0"/>
              <a:t>8/29/24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4133F-A343-9840-B124-B3B827489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6246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2" y="327660"/>
            <a:ext cx="4813300" cy="1394460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20080" y="327662"/>
            <a:ext cx="8178800" cy="7023736"/>
          </a:xfrm>
        </p:spPr>
        <p:txBody>
          <a:bodyPr/>
          <a:lstStyle>
            <a:lvl1pPr>
              <a:defRPr sz="3800"/>
            </a:lvl1pPr>
            <a:lvl2pPr>
              <a:defRPr sz="34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1522" y="1722122"/>
            <a:ext cx="4813300" cy="5629276"/>
          </a:xfrm>
        </p:spPr>
        <p:txBody>
          <a:bodyPr/>
          <a:lstStyle>
            <a:lvl1pPr marL="0" indent="0">
              <a:buNone/>
              <a:defRPr sz="1700"/>
            </a:lvl1pPr>
            <a:lvl2pPr marL="548731" indent="0">
              <a:buNone/>
              <a:defRPr sz="1400"/>
            </a:lvl2pPr>
            <a:lvl3pPr marL="1097463" indent="0">
              <a:buNone/>
              <a:defRPr sz="1200"/>
            </a:lvl3pPr>
            <a:lvl4pPr marL="1646194" indent="0">
              <a:buNone/>
              <a:defRPr sz="1100"/>
            </a:lvl4pPr>
            <a:lvl5pPr marL="2194926" indent="0">
              <a:buNone/>
              <a:defRPr sz="1100"/>
            </a:lvl5pPr>
            <a:lvl6pPr marL="2743657" indent="0">
              <a:buNone/>
              <a:defRPr sz="1100"/>
            </a:lvl6pPr>
            <a:lvl7pPr marL="3292389" indent="0">
              <a:buNone/>
              <a:defRPr sz="1100"/>
            </a:lvl7pPr>
            <a:lvl8pPr marL="3841120" indent="0">
              <a:buNone/>
              <a:defRPr sz="1100"/>
            </a:lvl8pPr>
            <a:lvl9pPr marL="4389852" indent="0">
              <a:buNone/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342E5-5614-5A41-8693-B2417559CFD8}" type="datetimeFigureOut">
              <a:rPr lang="en-US" smtClean="0"/>
              <a:t>8/29/24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4133F-A343-9840-B124-B3B827489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9274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67661" y="5760720"/>
            <a:ext cx="8778240" cy="680086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67661" y="735330"/>
            <a:ext cx="8778240" cy="4937760"/>
          </a:xfrm>
        </p:spPr>
        <p:txBody>
          <a:bodyPr/>
          <a:lstStyle>
            <a:lvl1pPr marL="0" indent="0">
              <a:buNone/>
              <a:defRPr sz="3800"/>
            </a:lvl1pPr>
            <a:lvl2pPr marL="548731" indent="0">
              <a:buNone/>
              <a:defRPr sz="3400"/>
            </a:lvl2pPr>
            <a:lvl3pPr marL="1097463" indent="0">
              <a:buNone/>
              <a:defRPr sz="2900"/>
            </a:lvl3pPr>
            <a:lvl4pPr marL="1646194" indent="0">
              <a:buNone/>
              <a:defRPr sz="2400"/>
            </a:lvl4pPr>
            <a:lvl5pPr marL="2194926" indent="0">
              <a:buNone/>
              <a:defRPr sz="2400"/>
            </a:lvl5pPr>
            <a:lvl6pPr marL="2743657" indent="0">
              <a:buNone/>
              <a:defRPr sz="2400"/>
            </a:lvl6pPr>
            <a:lvl7pPr marL="3292389" indent="0">
              <a:buNone/>
              <a:defRPr sz="2400"/>
            </a:lvl7pPr>
            <a:lvl8pPr marL="3841120" indent="0">
              <a:buNone/>
              <a:defRPr sz="2400"/>
            </a:lvl8pPr>
            <a:lvl9pPr marL="4389852" indent="0">
              <a:buNone/>
              <a:defRPr sz="24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67661" y="6440806"/>
            <a:ext cx="8778240" cy="965834"/>
          </a:xfrm>
        </p:spPr>
        <p:txBody>
          <a:bodyPr/>
          <a:lstStyle>
            <a:lvl1pPr marL="0" indent="0">
              <a:buNone/>
              <a:defRPr sz="1700"/>
            </a:lvl1pPr>
            <a:lvl2pPr marL="548731" indent="0">
              <a:buNone/>
              <a:defRPr sz="1400"/>
            </a:lvl2pPr>
            <a:lvl3pPr marL="1097463" indent="0">
              <a:buNone/>
              <a:defRPr sz="1200"/>
            </a:lvl3pPr>
            <a:lvl4pPr marL="1646194" indent="0">
              <a:buNone/>
              <a:defRPr sz="1100"/>
            </a:lvl4pPr>
            <a:lvl5pPr marL="2194926" indent="0">
              <a:buNone/>
              <a:defRPr sz="1100"/>
            </a:lvl5pPr>
            <a:lvl6pPr marL="2743657" indent="0">
              <a:buNone/>
              <a:defRPr sz="1100"/>
            </a:lvl6pPr>
            <a:lvl7pPr marL="3292389" indent="0">
              <a:buNone/>
              <a:defRPr sz="1100"/>
            </a:lvl7pPr>
            <a:lvl8pPr marL="3841120" indent="0">
              <a:buNone/>
              <a:defRPr sz="1100"/>
            </a:lvl8pPr>
            <a:lvl9pPr marL="4389852" indent="0">
              <a:buNone/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342E5-5614-5A41-8693-B2417559CFD8}" type="datetimeFigureOut">
              <a:rPr lang="en-US" smtClean="0"/>
              <a:t>8/29/24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4133F-A343-9840-B124-B3B827489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467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342E5-5614-5A41-8693-B2417559CFD8}" type="datetimeFigureOut">
              <a:rPr lang="en-US" smtClean="0"/>
              <a:t>8/29/24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4133F-A343-9840-B124-B3B827489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3935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4140181" y="329567"/>
            <a:ext cx="4386580" cy="702183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75361" y="329567"/>
            <a:ext cx="12920981" cy="702183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342E5-5614-5A41-8693-B2417559CFD8}" type="datetimeFigureOut">
              <a:rPr lang="en-US" smtClean="0"/>
              <a:t>8/29/24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4133F-A343-9840-B124-B3B827489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5413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1520" y="329566"/>
            <a:ext cx="13167361" cy="1371600"/>
          </a:xfrm>
          <a:prstGeom prst="rect">
            <a:avLst/>
          </a:prstGeom>
        </p:spPr>
        <p:txBody>
          <a:bodyPr vert="horz" lIns="109746" tIns="54873" rIns="109746" bIns="54873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1920242"/>
            <a:ext cx="13167361" cy="5431156"/>
          </a:xfrm>
          <a:prstGeom prst="rect">
            <a:avLst/>
          </a:prstGeom>
        </p:spPr>
        <p:txBody>
          <a:bodyPr vert="horz" lIns="109746" tIns="54873" rIns="109746" bIns="54873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1520" y="7627622"/>
            <a:ext cx="3413760" cy="438150"/>
          </a:xfrm>
          <a:prstGeom prst="rect">
            <a:avLst/>
          </a:prstGeom>
        </p:spPr>
        <p:txBody>
          <a:bodyPr vert="horz" lIns="109746" tIns="54873" rIns="109746" bIns="54873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B342E5-5614-5A41-8693-B2417559CFD8}" type="datetimeFigureOut">
              <a:rPr lang="en-US" smtClean="0"/>
              <a:t>8/29/24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998720" y="7627622"/>
            <a:ext cx="4632961" cy="438150"/>
          </a:xfrm>
          <a:prstGeom prst="rect">
            <a:avLst/>
          </a:prstGeom>
        </p:spPr>
        <p:txBody>
          <a:bodyPr vert="horz" lIns="109746" tIns="54873" rIns="109746" bIns="54873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85121" y="7627622"/>
            <a:ext cx="3413760" cy="438150"/>
          </a:xfrm>
          <a:prstGeom prst="rect">
            <a:avLst/>
          </a:prstGeom>
        </p:spPr>
        <p:txBody>
          <a:bodyPr vert="horz" lIns="109746" tIns="54873" rIns="109746" bIns="54873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24133F-A343-9840-B124-B3B827489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851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548731" rtl="0" eaLnBrk="1" latinLnBrk="0" hangingPunct="1">
        <a:spcBef>
          <a:spcPct val="0"/>
        </a:spcBef>
        <a:buNone/>
        <a:defRPr sz="5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11549" indent="-411549" algn="l" defTabSz="548731" rtl="0" eaLnBrk="1" latinLnBrk="0" hangingPunct="1">
        <a:spcBef>
          <a:spcPct val="20000"/>
        </a:spcBef>
        <a:buFont typeface="Arial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891689" indent="-342957" algn="l" defTabSz="548731" rtl="0" eaLnBrk="1" latinLnBrk="0" hangingPunct="1">
        <a:spcBef>
          <a:spcPct val="20000"/>
        </a:spcBef>
        <a:buFont typeface="Arial"/>
        <a:buChar char="–"/>
        <a:defRPr sz="34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829" indent="-274366" algn="l" defTabSz="548731" rtl="0" eaLnBrk="1" latinLnBrk="0" hangingPunct="1">
        <a:spcBef>
          <a:spcPct val="20000"/>
        </a:spcBef>
        <a:buFont typeface="Arial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560" indent="-274366" algn="l" defTabSz="548731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69291" indent="-274366" algn="l" defTabSz="548731" rtl="0" eaLnBrk="1" latinLnBrk="0" hangingPunct="1">
        <a:spcBef>
          <a:spcPct val="20000"/>
        </a:spcBef>
        <a:buFont typeface="Arial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18023" indent="-274366" algn="l" defTabSz="548731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66754" indent="-274366" algn="l" defTabSz="548731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115486" indent="-274366" algn="l" defTabSz="548731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64217" indent="-274366" algn="l" defTabSz="548731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48731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48731" algn="l" defTabSz="548731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97463" algn="l" defTabSz="548731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46194" algn="l" defTabSz="548731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194926" algn="l" defTabSz="548731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43657" algn="l" defTabSz="548731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92389" algn="l" defTabSz="548731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841120" algn="l" defTabSz="548731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389852" algn="l" defTabSz="548731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ack and white logo&#10;&#10;Description automatically generated">
            <a:extLst>
              <a:ext uri="{FF2B5EF4-FFF2-40B4-BE49-F238E27FC236}">
                <a16:creationId xmlns:a16="http://schemas.microsoft.com/office/drawing/2014/main" id="{F4927A6C-D0C3-7501-688A-D25AB4DFC1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60960"/>
            <a:ext cx="14630400" cy="829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7487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64449" y="-67001"/>
            <a:ext cx="14759297" cy="836360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03406" y="3375050"/>
            <a:ext cx="9192867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aseline="30000" dirty="0">
                <a:solidFill>
                  <a:srgbClr val="000000"/>
                </a:solidFill>
                <a:latin typeface="Stag Sans Book" panose="020B0503040000020004" pitchFamily="34" charset="77"/>
              </a:rPr>
              <a:t>International Day of Prayer for the Persecuted Church is observed by churches around the world on the first Sunday in November. It’s a time set aside to pray for and help our brothers and sisters suffering for their faith.</a:t>
            </a:r>
          </a:p>
          <a:p>
            <a:r>
              <a:rPr lang="en-US" sz="3600" baseline="30000" dirty="0">
                <a:solidFill>
                  <a:srgbClr val="000000"/>
                </a:solidFill>
                <a:latin typeface="Stag Sans Book" panose="020B0503040000020004" pitchFamily="34" charset="77"/>
              </a:rPr>
              <a:t> </a:t>
            </a:r>
          </a:p>
          <a:p>
            <a:r>
              <a:rPr lang="en-US" sz="3600" baseline="30000" dirty="0">
                <a:solidFill>
                  <a:srgbClr val="000000"/>
                </a:solidFill>
                <a:latin typeface="Stag Sans Book" panose="020B0503040000020004" pitchFamily="34" charset="77"/>
              </a:rPr>
              <a:t>This year, while we pray for persecuted Christians all around the globe, we are especially focusing on the needs of the </a:t>
            </a:r>
            <a:r>
              <a:rPr lang="en-US" sz="3600" b="1" baseline="30000" dirty="0">
                <a:solidFill>
                  <a:srgbClr val="000000"/>
                </a:solidFill>
                <a:latin typeface="Stag Sans Book" panose="020B0503040000020004" pitchFamily="34" charset="77"/>
              </a:rPr>
              <a:t>North Korean underground church.</a:t>
            </a:r>
          </a:p>
          <a:p>
            <a:endParaRPr lang="en-US" dirty="0">
              <a:latin typeface="Stag Sans Book" panose="020B0503040000020004" pitchFamily="34" charset="7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81D35F0-1107-C747-9EC2-1AE267361E26}"/>
              </a:ext>
            </a:extLst>
          </p:cNvPr>
          <p:cNvSpPr txBox="1"/>
          <p:nvPr/>
        </p:nvSpPr>
        <p:spPr>
          <a:xfrm>
            <a:off x="1678739" y="1086476"/>
            <a:ext cx="49445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Stag Book" panose="02000503060000020004" pitchFamily="2" charset="77"/>
              </a:rPr>
              <a:t>What is International Day of Prayer? </a:t>
            </a:r>
          </a:p>
        </p:txBody>
      </p:sp>
    </p:spTree>
    <p:extLst>
      <p:ext uri="{BB962C8B-B14F-4D97-AF65-F5344CB8AC3E}">
        <p14:creationId xmlns:p14="http://schemas.microsoft.com/office/powerpoint/2010/main" val="28432098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151006" y="3222650"/>
            <a:ext cx="9192867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aseline="30000" dirty="0">
                <a:solidFill>
                  <a:srgbClr val="000000"/>
                </a:solidFill>
                <a:latin typeface="StagSans-Book"/>
              </a:rPr>
              <a:t>“Any hostility experienced from the world as a result of one’s identification as a Christian”</a:t>
            </a:r>
            <a:r>
              <a:rPr lang="en-US" sz="3600" baseline="30000" dirty="0">
                <a:solidFill>
                  <a:srgbClr val="000000"/>
                </a:solidFill>
                <a:latin typeface="StagSans-Light"/>
              </a:rPr>
              <a:t> –Open Doors USA</a:t>
            </a:r>
          </a:p>
          <a:p>
            <a:endParaRPr lang="en-US" sz="3600" baseline="30000" dirty="0">
              <a:solidFill>
                <a:srgbClr val="000000"/>
              </a:solidFill>
              <a:latin typeface="StagSans-Light"/>
            </a:endParaRPr>
          </a:p>
          <a:p>
            <a:endParaRPr lang="en-US" sz="3600" baseline="30000" dirty="0">
              <a:solidFill>
                <a:srgbClr val="000000"/>
              </a:solidFill>
              <a:latin typeface="StagSans-Light"/>
            </a:endParaRPr>
          </a:p>
          <a:p>
            <a:r>
              <a:rPr lang="en-US" sz="3600" baseline="30000" dirty="0">
                <a:solidFill>
                  <a:srgbClr val="000000"/>
                </a:solidFill>
                <a:latin typeface="StagSans-Light"/>
              </a:rPr>
              <a:t>Research suggests that Christians in more than 65 countries face persecution from governments, neighbors, and even family members. Persecution comes in many forms — from hostile words and attitudes to physical torture and death. Each day Christians make the choice to endure this harsh treatment rather than turn from Jesus Christ.</a:t>
            </a:r>
            <a:endParaRPr lang="en-US" sz="3600" baseline="30000" dirty="0">
              <a:solidFill>
                <a:srgbClr val="000000"/>
              </a:solidFill>
              <a:latin typeface="MinionPro-Regular"/>
            </a:endParaRPr>
          </a:p>
          <a:p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64449" y="-67001"/>
            <a:ext cx="14759297" cy="836360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03406" y="3048478"/>
            <a:ext cx="9581927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baseline="30000" dirty="0">
                <a:solidFill>
                  <a:srgbClr val="000000"/>
                </a:solidFill>
                <a:latin typeface="Stag Sans Book" panose="020B0503040000020004" pitchFamily="34" charset="77"/>
              </a:rPr>
              <a:t>For years, North Korea has been ranked as the one of the most dangerous countries on earth for Christians.</a:t>
            </a:r>
          </a:p>
          <a:p>
            <a:r>
              <a:rPr lang="en-US" sz="3600" baseline="30000" dirty="0">
                <a:solidFill>
                  <a:srgbClr val="000000"/>
                </a:solidFill>
                <a:latin typeface="Stag Sans Book" panose="020B0503040000020004" pitchFamily="34" charset="77"/>
              </a:rPr>
              <a:t> 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baseline="30000" dirty="0">
                <a:solidFill>
                  <a:srgbClr val="000000"/>
                </a:solidFill>
                <a:latin typeface="Stag Sans Book" panose="020B0503040000020004" pitchFamily="34" charset="77"/>
              </a:rPr>
              <a:t>Being a Christian is forbidden by law, and “crimes” like owning a Bible or telling someone about Jesus can result in a </a:t>
            </a:r>
            <a:r>
              <a:rPr lang="en-US" sz="3600" b="1" baseline="30000" dirty="0">
                <a:solidFill>
                  <a:srgbClr val="000000"/>
                </a:solidFill>
                <a:latin typeface="Stag Sans Book" panose="020B0503040000020004" pitchFamily="34" charset="77"/>
              </a:rPr>
              <a:t>15-year sentence</a:t>
            </a:r>
            <a:r>
              <a:rPr lang="en-US" sz="3600" baseline="30000" dirty="0">
                <a:solidFill>
                  <a:srgbClr val="000000"/>
                </a:solidFill>
                <a:latin typeface="Stag Sans Book" panose="020B0503040000020004" pitchFamily="34" charset="77"/>
              </a:rPr>
              <a:t> in political labor camps. In some cases, believers are even executed on sight.</a:t>
            </a:r>
          </a:p>
          <a:p>
            <a:r>
              <a:rPr lang="en-US" sz="3600" baseline="30000" dirty="0">
                <a:solidFill>
                  <a:srgbClr val="000000"/>
                </a:solidFill>
                <a:latin typeface="Stag Sans Book" panose="020B0503040000020004" pitchFamily="34" charset="77"/>
              </a:rPr>
              <a:t> 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baseline="30000" dirty="0">
                <a:solidFill>
                  <a:srgbClr val="000000"/>
                </a:solidFill>
                <a:latin typeface="Stag Sans Book" panose="020B0503040000020004" pitchFamily="34" charset="77"/>
              </a:rPr>
              <a:t>The average life expectancy for a Christian in one of these camps is just a few years … and many do not outlive their sentences.</a:t>
            </a:r>
          </a:p>
          <a:p>
            <a:r>
              <a:rPr lang="en-US" sz="3600" baseline="30000" dirty="0">
                <a:solidFill>
                  <a:srgbClr val="000000"/>
                </a:solidFill>
                <a:latin typeface="Stag Sans Book" panose="020B0503040000020004" pitchFamily="34" charset="77"/>
              </a:rPr>
              <a:t> 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baseline="30000" dirty="0">
                <a:solidFill>
                  <a:srgbClr val="000000"/>
                </a:solidFill>
                <a:latin typeface="Stag Sans Book" panose="020B0503040000020004" pitchFamily="34" charset="77"/>
              </a:rPr>
              <a:t>An estimated </a:t>
            </a:r>
            <a:r>
              <a:rPr lang="en-US" sz="3600" b="1" baseline="30000" dirty="0">
                <a:solidFill>
                  <a:srgbClr val="000000"/>
                </a:solidFill>
                <a:latin typeface="Stag Sans Book" panose="020B0503040000020004" pitchFamily="34" charset="77"/>
              </a:rPr>
              <a:t>50,000 to 70,000 North Korean Christians </a:t>
            </a:r>
            <a:r>
              <a:rPr lang="en-US" sz="3600" baseline="30000" dirty="0">
                <a:solidFill>
                  <a:srgbClr val="000000"/>
                </a:solidFill>
                <a:latin typeface="Stag Sans Book" panose="020B0503040000020004" pitchFamily="34" charset="77"/>
              </a:rPr>
              <a:t>are currently imprisoned for their faith.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81D35F0-1107-C747-9EC2-1AE267361E26}"/>
              </a:ext>
            </a:extLst>
          </p:cNvPr>
          <p:cNvSpPr txBox="1"/>
          <p:nvPr/>
        </p:nvSpPr>
        <p:spPr>
          <a:xfrm>
            <a:off x="1678739" y="1340476"/>
            <a:ext cx="49445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Stag Book" panose="02000503060000020004" pitchFamily="2" charset="77"/>
              </a:rPr>
              <a:t>Why North Korea? </a:t>
            </a:r>
          </a:p>
        </p:txBody>
      </p:sp>
    </p:spTree>
    <p:extLst>
      <p:ext uri="{BB962C8B-B14F-4D97-AF65-F5344CB8AC3E}">
        <p14:creationId xmlns:p14="http://schemas.microsoft.com/office/powerpoint/2010/main" val="26840137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151006" y="3222650"/>
            <a:ext cx="9192867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aseline="30000" dirty="0">
                <a:solidFill>
                  <a:srgbClr val="000000"/>
                </a:solidFill>
                <a:latin typeface="StagSans-Book"/>
              </a:rPr>
              <a:t>“Any hostility experienced from the world as a result of one’s identification as a Christian”</a:t>
            </a:r>
            <a:r>
              <a:rPr lang="en-US" sz="3600" baseline="30000" dirty="0">
                <a:solidFill>
                  <a:srgbClr val="000000"/>
                </a:solidFill>
                <a:latin typeface="StagSans-Light"/>
              </a:rPr>
              <a:t> –Open Doors USA</a:t>
            </a:r>
          </a:p>
          <a:p>
            <a:endParaRPr lang="en-US" sz="3600" baseline="30000" dirty="0">
              <a:solidFill>
                <a:srgbClr val="000000"/>
              </a:solidFill>
              <a:latin typeface="StagSans-Light"/>
            </a:endParaRPr>
          </a:p>
          <a:p>
            <a:endParaRPr lang="en-US" sz="3600" baseline="30000" dirty="0">
              <a:solidFill>
                <a:srgbClr val="000000"/>
              </a:solidFill>
              <a:latin typeface="StagSans-Light"/>
            </a:endParaRPr>
          </a:p>
          <a:p>
            <a:r>
              <a:rPr lang="en-US" sz="3600" baseline="30000" dirty="0">
                <a:solidFill>
                  <a:srgbClr val="000000"/>
                </a:solidFill>
                <a:latin typeface="StagSans-Light"/>
              </a:rPr>
              <a:t>Research suggests that Christians in more than 65 countries face persecution from governments, neighbors, and even family members. Persecution comes in many forms — from hostile words and attitudes to physical torture and death. Each day Christians make the choice to endure this harsh treatment rather than turn from Jesus Christ.</a:t>
            </a:r>
            <a:endParaRPr lang="en-US" sz="3600" baseline="30000" dirty="0">
              <a:solidFill>
                <a:srgbClr val="000000"/>
              </a:solidFill>
              <a:latin typeface="MinionPro-Regular"/>
            </a:endParaRPr>
          </a:p>
          <a:p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64449" y="-67001"/>
            <a:ext cx="14759297" cy="836360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03406" y="3375050"/>
            <a:ext cx="9581927" cy="1733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aseline="30000" dirty="0">
                <a:solidFill>
                  <a:srgbClr val="000000"/>
                </a:solidFill>
                <a:latin typeface="Stag Sans Book" panose="020B0503040000020004" pitchFamily="34" charset="77"/>
              </a:rPr>
              <a:t>Despite persecution, the North Korean church is growing. In fact, it’s now estimated that there are around </a:t>
            </a:r>
            <a:r>
              <a:rPr lang="en-US" sz="4000" b="1" baseline="30000" dirty="0">
                <a:solidFill>
                  <a:srgbClr val="000000"/>
                </a:solidFill>
                <a:latin typeface="Stag Sans Book" panose="020B0503040000020004" pitchFamily="34" charset="77"/>
              </a:rPr>
              <a:t>400,000 underground believers </a:t>
            </a:r>
            <a:r>
              <a:rPr lang="en-US" sz="4000" baseline="30000" dirty="0">
                <a:solidFill>
                  <a:srgbClr val="000000"/>
                </a:solidFill>
                <a:latin typeface="Stag Sans Book" panose="020B0503040000020004" pitchFamily="34" charset="77"/>
              </a:rPr>
              <a:t>— even more than religious organizations had previously estimated!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81D35F0-1107-C747-9EC2-1AE267361E26}"/>
              </a:ext>
            </a:extLst>
          </p:cNvPr>
          <p:cNvSpPr txBox="1"/>
          <p:nvPr/>
        </p:nvSpPr>
        <p:spPr>
          <a:xfrm>
            <a:off x="1579883" y="1340476"/>
            <a:ext cx="56364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Stag Book" panose="02000503060000020004" pitchFamily="2" charset="77"/>
              </a:rPr>
              <a:t>What’s the good news? </a:t>
            </a:r>
          </a:p>
        </p:txBody>
      </p:sp>
    </p:spTree>
    <p:extLst>
      <p:ext uri="{BB962C8B-B14F-4D97-AF65-F5344CB8AC3E}">
        <p14:creationId xmlns:p14="http://schemas.microsoft.com/office/powerpoint/2010/main" val="114043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151006" y="3222650"/>
            <a:ext cx="9192867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aseline="30000" dirty="0">
                <a:solidFill>
                  <a:srgbClr val="000000"/>
                </a:solidFill>
                <a:latin typeface="StagSans-Book"/>
              </a:rPr>
              <a:t>“Any hostility experienced from the world as a result of one’s identification as a Christian”</a:t>
            </a:r>
            <a:r>
              <a:rPr lang="en-US" sz="3600" baseline="30000" dirty="0">
                <a:solidFill>
                  <a:srgbClr val="000000"/>
                </a:solidFill>
                <a:latin typeface="StagSans-Light"/>
              </a:rPr>
              <a:t> –Open Doors USA</a:t>
            </a:r>
          </a:p>
          <a:p>
            <a:endParaRPr lang="en-US" sz="3600" baseline="30000" dirty="0">
              <a:solidFill>
                <a:srgbClr val="000000"/>
              </a:solidFill>
              <a:latin typeface="StagSans-Light"/>
            </a:endParaRPr>
          </a:p>
          <a:p>
            <a:endParaRPr lang="en-US" sz="3600" baseline="30000" dirty="0">
              <a:solidFill>
                <a:srgbClr val="000000"/>
              </a:solidFill>
              <a:latin typeface="StagSans-Light"/>
            </a:endParaRPr>
          </a:p>
          <a:p>
            <a:r>
              <a:rPr lang="en-US" sz="3600" baseline="30000" dirty="0">
                <a:solidFill>
                  <a:srgbClr val="000000"/>
                </a:solidFill>
                <a:latin typeface="StagSans-Light"/>
              </a:rPr>
              <a:t>Research suggests that Christians in more than 65 countries face persecution from governments, neighbors, and even family members. Persecution comes in many forms — from hostile words and attitudes to physical torture and death. Each day Christians make the choice to endure this harsh treatment rather than turn from Jesus Christ.</a:t>
            </a:r>
            <a:endParaRPr lang="en-US" sz="3600" baseline="30000" dirty="0">
              <a:solidFill>
                <a:srgbClr val="000000"/>
              </a:solidFill>
              <a:latin typeface="MinionPro-Regular"/>
            </a:endParaRPr>
          </a:p>
          <a:p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64449" y="-67001"/>
            <a:ext cx="14759297" cy="836360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03406" y="3375050"/>
            <a:ext cx="9581927" cy="29649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baseline="30000" dirty="0">
                <a:solidFill>
                  <a:srgbClr val="000000"/>
                </a:solidFill>
                <a:latin typeface="Stag Sans Book" panose="020B0503040000020004" pitchFamily="34" charset="77"/>
              </a:rPr>
              <a:t>BIBLES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baseline="30000" dirty="0">
                <a:solidFill>
                  <a:srgbClr val="000000"/>
                </a:solidFill>
                <a:latin typeface="Stag Sans Book" panose="020B0503040000020004" pitchFamily="34" charset="77"/>
              </a:rPr>
              <a:t>Even with the risks, North Korean Christians are begging for Bibles.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baseline="30000" dirty="0">
                <a:solidFill>
                  <a:srgbClr val="000000"/>
                </a:solidFill>
                <a:latin typeface="Stag Sans Book" panose="020B0503040000020004" pitchFamily="34" charset="77"/>
              </a:rPr>
              <a:t>The underground church is growing so quickly, there aren’t enough Bibles to keep up!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baseline="30000" dirty="0">
                <a:solidFill>
                  <a:srgbClr val="000000"/>
                </a:solidFill>
                <a:latin typeface="Stag Sans Book" panose="020B0503040000020004" pitchFamily="34" charset="77"/>
              </a:rPr>
              <a:t>Many underground churches have only a few hand-copied verses to read from.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81D35F0-1107-C747-9EC2-1AE267361E26}"/>
              </a:ext>
            </a:extLst>
          </p:cNvPr>
          <p:cNvSpPr txBox="1"/>
          <p:nvPr/>
        </p:nvSpPr>
        <p:spPr>
          <a:xfrm>
            <a:off x="1579883" y="1142764"/>
            <a:ext cx="56364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Stag Book" panose="02000503060000020004" pitchFamily="2" charset="77"/>
              </a:rPr>
              <a:t>What are their greatest needs? </a:t>
            </a:r>
          </a:p>
        </p:txBody>
      </p:sp>
    </p:spTree>
    <p:extLst>
      <p:ext uri="{BB962C8B-B14F-4D97-AF65-F5344CB8AC3E}">
        <p14:creationId xmlns:p14="http://schemas.microsoft.com/office/powerpoint/2010/main" val="16666741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151006" y="3222650"/>
            <a:ext cx="9192867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aseline="30000" dirty="0">
                <a:solidFill>
                  <a:srgbClr val="000000"/>
                </a:solidFill>
                <a:latin typeface="StagSans-Book"/>
              </a:rPr>
              <a:t>“Any hostility experienced from the world as a result of one’s identification as a Christian”</a:t>
            </a:r>
            <a:r>
              <a:rPr lang="en-US" sz="3600" baseline="30000" dirty="0">
                <a:solidFill>
                  <a:srgbClr val="000000"/>
                </a:solidFill>
                <a:latin typeface="StagSans-Light"/>
              </a:rPr>
              <a:t> –Open Doors USA</a:t>
            </a:r>
          </a:p>
          <a:p>
            <a:endParaRPr lang="en-US" sz="3600" baseline="30000" dirty="0">
              <a:solidFill>
                <a:srgbClr val="000000"/>
              </a:solidFill>
              <a:latin typeface="StagSans-Light"/>
            </a:endParaRPr>
          </a:p>
          <a:p>
            <a:endParaRPr lang="en-US" sz="3600" baseline="30000" dirty="0">
              <a:solidFill>
                <a:srgbClr val="000000"/>
              </a:solidFill>
              <a:latin typeface="StagSans-Light"/>
            </a:endParaRPr>
          </a:p>
          <a:p>
            <a:r>
              <a:rPr lang="en-US" sz="3600" baseline="30000" dirty="0">
                <a:solidFill>
                  <a:srgbClr val="000000"/>
                </a:solidFill>
                <a:latin typeface="StagSans-Light"/>
              </a:rPr>
              <a:t>Research suggests that Christians in more than 65 countries face persecution from governments, neighbors, and even family members. Persecution comes in many forms — from hostile words and attitudes to physical torture and death. Each day Christians make the choice to endure this harsh treatment rather than turn from Jesus Christ.</a:t>
            </a:r>
            <a:endParaRPr lang="en-US" sz="3600" baseline="30000" dirty="0">
              <a:solidFill>
                <a:srgbClr val="000000"/>
              </a:solidFill>
              <a:latin typeface="MinionPro-Regular"/>
            </a:endParaRPr>
          </a:p>
          <a:p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-67001"/>
            <a:ext cx="14759297" cy="836360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03406" y="3375050"/>
            <a:ext cx="9581927" cy="4196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baseline="30000" dirty="0">
                <a:solidFill>
                  <a:srgbClr val="000000"/>
                </a:solidFill>
                <a:latin typeface="Stag Sans Book" panose="020B0503040000020004" pitchFamily="34" charset="77"/>
              </a:rPr>
              <a:t>FOOD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baseline="30000" dirty="0">
                <a:solidFill>
                  <a:srgbClr val="000000"/>
                </a:solidFill>
                <a:latin typeface="Stag Sans Book" panose="020B0503040000020004" pitchFamily="34" charset="77"/>
              </a:rPr>
              <a:t>Additionally, North Koreans are facing a historic food shortage.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baseline="30000" dirty="0">
                <a:solidFill>
                  <a:srgbClr val="000000"/>
                </a:solidFill>
                <a:latin typeface="Stag Sans Book" panose="020B0503040000020004" pitchFamily="34" charset="77"/>
              </a:rPr>
              <a:t>Major flooding in North Korea has destroyed thousands upon thousands of acres of crucial crops. This is due to poor drainage, deforestation, and neglected infrastructure.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baseline="30000" dirty="0">
                <a:solidFill>
                  <a:srgbClr val="000000"/>
                </a:solidFill>
                <a:latin typeface="Stag Sans Book" panose="020B0503040000020004" pitchFamily="34" charset="77"/>
              </a:rPr>
              <a:t>The flooding comes after several years of food shortages caused by the pandemic — North Koreans have yet to experience relief, and the need for food is only getting more urgent as the shortage persists.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81D35F0-1107-C747-9EC2-1AE267361E26}"/>
              </a:ext>
            </a:extLst>
          </p:cNvPr>
          <p:cNvSpPr txBox="1"/>
          <p:nvPr/>
        </p:nvSpPr>
        <p:spPr>
          <a:xfrm>
            <a:off x="1579883" y="1142764"/>
            <a:ext cx="56364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Stag Book" panose="02000503060000020004" pitchFamily="2" charset="77"/>
              </a:rPr>
              <a:t>What are their greatest needs? </a:t>
            </a:r>
            <a:r>
              <a:rPr lang="en-US" sz="3600" i="1" dirty="0">
                <a:solidFill>
                  <a:schemeClr val="bg1"/>
                </a:solidFill>
                <a:latin typeface="Stag Book" panose="02000503060000020004" pitchFamily="2" charset="77"/>
              </a:rPr>
              <a:t>(continued) </a:t>
            </a:r>
          </a:p>
        </p:txBody>
      </p:sp>
    </p:spTree>
    <p:extLst>
      <p:ext uri="{BB962C8B-B14F-4D97-AF65-F5344CB8AC3E}">
        <p14:creationId xmlns:p14="http://schemas.microsoft.com/office/powerpoint/2010/main" val="27301946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151006" y="3222650"/>
            <a:ext cx="9192867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aseline="30000" dirty="0">
                <a:solidFill>
                  <a:srgbClr val="000000"/>
                </a:solidFill>
                <a:latin typeface="StagSans-Book"/>
              </a:rPr>
              <a:t>“Any hostility experienced from the world as a result of one’s identification as a Christian”</a:t>
            </a:r>
            <a:r>
              <a:rPr lang="en-US" sz="3600" baseline="30000" dirty="0">
                <a:solidFill>
                  <a:srgbClr val="000000"/>
                </a:solidFill>
                <a:latin typeface="StagSans-Light"/>
              </a:rPr>
              <a:t> –Open Doors USA</a:t>
            </a:r>
          </a:p>
          <a:p>
            <a:endParaRPr lang="en-US" sz="3600" baseline="30000" dirty="0">
              <a:solidFill>
                <a:srgbClr val="000000"/>
              </a:solidFill>
              <a:latin typeface="StagSans-Light"/>
            </a:endParaRPr>
          </a:p>
          <a:p>
            <a:endParaRPr lang="en-US" sz="3600" baseline="30000" dirty="0">
              <a:solidFill>
                <a:srgbClr val="000000"/>
              </a:solidFill>
              <a:latin typeface="StagSans-Light"/>
            </a:endParaRPr>
          </a:p>
          <a:p>
            <a:r>
              <a:rPr lang="en-US" sz="3600" baseline="30000" dirty="0">
                <a:solidFill>
                  <a:srgbClr val="000000"/>
                </a:solidFill>
                <a:latin typeface="StagSans-Light"/>
              </a:rPr>
              <a:t>Research suggests that Christians in more than 65 countries face persecution from governments, neighbors, and even family members. Persecution comes in many forms — from hostile words and attitudes to physical torture and death. Each day Christians make the choice to endure this harsh treatment rather than turn from Jesus Christ.</a:t>
            </a:r>
            <a:endParaRPr lang="en-US" sz="3600" baseline="30000" dirty="0">
              <a:solidFill>
                <a:srgbClr val="000000"/>
              </a:solidFill>
              <a:latin typeface="MinionPro-Regular"/>
            </a:endParaRPr>
          </a:p>
          <a:p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-67001"/>
            <a:ext cx="14759297" cy="836360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03406" y="3152629"/>
            <a:ext cx="9981005" cy="46063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baseline="30000" dirty="0">
                <a:solidFill>
                  <a:srgbClr val="000000"/>
                </a:solidFill>
                <a:latin typeface="Stag Sans Book" panose="020B0503040000020004" pitchFamily="34" charset="77"/>
              </a:rPr>
              <a:t>Strength and courage for our persecuted brothers and sisters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baseline="30000" dirty="0">
                <a:solidFill>
                  <a:srgbClr val="000000"/>
                </a:solidFill>
                <a:latin typeface="Stag Sans Book" panose="020B0503040000020004" pitchFamily="34" charset="77"/>
              </a:rPr>
              <a:t>Opportunities for them to share the Gospel despite persecution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baseline="30000" dirty="0">
                <a:solidFill>
                  <a:srgbClr val="000000"/>
                </a:solidFill>
                <a:latin typeface="Stag Sans Book" panose="020B0503040000020004" pitchFamily="34" charset="77"/>
              </a:rPr>
              <a:t>Protection for those imprisoned in labor camps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baseline="30000" dirty="0">
                <a:solidFill>
                  <a:srgbClr val="000000"/>
                </a:solidFill>
                <a:latin typeface="Stag Sans Book" panose="020B0503040000020004" pitchFamily="34" charset="77"/>
              </a:rPr>
              <a:t>That God will touch the hearts of oppressors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baseline="30000" dirty="0">
                <a:solidFill>
                  <a:srgbClr val="000000"/>
                </a:solidFill>
                <a:latin typeface="Stag Sans Book" panose="020B0503040000020004" pitchFamily="34" charset="77"/>
              </a:rPr>
              <a:t>That Christians will forgive, love, and pray for their persecutors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baseline="30000" dirty="0">
                <a:solidFill>
                  <a:srgbClr val="000000"/>
                </a:solidFill>
                <a:latin typeface="Stag Sans Book" panose="020B0503040000020004" pitchFamily="34" charset="77"/>
              </a:rPr>
              <a:t>That people will receive the food they need to survive North Korea’s famine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baseline="30000" dirty="0">
                <a:solidFill>
                  <a:srgbClr val="000000"/>
                </a:solidFill>
                <a:latin typeface="Stag Sans Book" panose="020B0503040000020004" pitchFamily="34" charset="77"/>
              </a:rPr>
              <a:t>That Christians and Christ-seekers will receive the Bibles they need to continue growing in their faith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81D35F0-1107-C747-9EC2-1AE267361E26}"/>
              </a:ext>
            </a:extLst>
          </p:cNvPr>
          <p:cNvSpPr txBox="1"/>
          <p:nvPr/>
        </p:nvSpPr>
        <p:spPr>
          <a:xfrm>
            <a:off x="1505741" y="1340473"/>
            <a:ext cx="56364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Stag Book" panose="02000503060000020004" pitchFamily="2" charset="77"/>
              </a:rPr>
              <a:t>What should I pray for? </a:t>
            </a:r>
            <a:endParaRPr lang="en-US" sz="3600" i="1" dirty="0">
              <a:solidFill>
                <a:schemeClr val="bg1"/>
              </a:solidFill>
              <a:latin typeface="Stag Book" panose="02000503060000020004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41991905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151006" y="3222650"/>
            <a:ext cx="9192867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aseline="30000" dirty="0">
                <a:solidFill>
                  <a:srgbClr val="000000"/>
                </a:solidFill>
                <a:latin typeface="StagSans-Book"/>
              </a:rPr>
              <a:t>“Any hostility experienced from the world as a result of one’s identification as a Christian”</a:t>
            </a:r>
            <a:r>
              <a:rPr lang="en-US" sz="3600" baseline="30000" dirty="0">
                <a:solidFill>
                  <a:srgbClr val="000000"/>
                </a:solidFill>
                <a:latin typeface="StagSans-Light"/>
              </a:rPr>
              <a:t> –Open Doors USA</a:t>
            </a:r>
          </a:p>
          <a:p>
            <a:endParaRPr lang="en-US" sz="3600" baseline="30000" dirty="0">
              <a:solidFill>
                <a:srgbClr val="000000"/>
              </a:solidFill>
              <a:latin typeface="StagSans-Light"/>
            </a:endParaRPr>
          </a:p>
          <a:p>
            <a:endParaRPr lang="en-US" sz="3600" baseline="30000" dirty="0">
              <a:solidFill>
                <a:srgbClr val="000000"/>
              </a:solidFill>
              <a:latin typeface="StagSans-Light"/>
            </a:endParaRPr>
          </a:p>
          <a:p>
            <a:r>
              <a:rPr lang="en-US" sz="3600" baseline="30000" dirty="0">
                <a:solidFill>
                  <a:srgbClr val="000000"/>
                </a:solidFill>
                <a:latin typeface="StagSans-Light"/>
              </a:rPr>
              <a:t>Research suggests that Christians in more than 65 countries face persecution from governments, neighbors, and even family members. Persecution comes in many forms — from hostile words and attitudes to physical torture and death. Each day Christians make the choice to endure this harsh treatment rather than turn from Jesus Christ.</a:t>
            </a:r>
            <a:endParaRPr lang="en-US" sz="3600" baseline="30000" dirty="0">
              <a:solidFill>
                <a:srgbClr val="000000"/>
              </a:solidFill>
              <a:latin typeface="MinionPro-Regular"/>
            </a:endParaRPr>
          </a:p>
          <a:p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-67001"/>
            <a:ext cx="14759297" cy="836360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03406" y="3473907"/>
            <a:ext cx="9040467" cy="21441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aseline="30000" dirty="0">
                <a:solidFill>
                  <a:srgbClr val="000000"/>
                </a:solidFill>
                <a:latin typeface="Stag Sans Book" panose="020B0503040000020004" pitchFamily="34" charset="77"/>
              </a:rPr>
              <a:t>Your gift of $20 will provide a week’s worth of lifesaving </a:t>
            </a:r>
            <a:r>
              <a:rPr lang="en-US" sz="4000" baseline="30000">
                <a:solidFill>
                  <a:srgbClr val="000000"/>
                </a:solidFill>
                <a:latin typeface="Stag Sans Book" panose="020B0503040000020004" pitchFamily="34" charset="77"/>
              </a:rPr>
              <a:t>food and </a:t>
            </a:r>
            <a:r>
              <a:rPr lang="en-US" sz="4000" baseline="30000" dirty="0">
                <a:solidFill>
                  <a:srgbClr val="000000"/>
                </a:solidFill>
                <a:latin typeface="Stag Sans Book" panose="020B0503040000020004" pitchFamily="34" charset="77"/>
              </a:rPr>
              <a:t>a Bible for one persecuted North Korean Christian.</a:t>
            </a:r>
          </a:p>
          <a:p>
            <a:endParaRPr lang="en-US" sz="4000" baseline="30000" dirty="0">
              <a:solidFill>
                <a:srgbClr val="000000"/>
              </a:solidFill>
              <a:latin typeface="Stag Sans Book" panose="020B0503040000020004" pitchFamily="34" charset="77"/>
            </a:endParaRPr>
          </a:p>
          <a:p>
            <a:r>
              <a:rPr lang="en-US" sz="4000" baseline="30000" dirty="0">
                <a:solidFill>
                  <a:srgbClr val="000000"/>
                </a:solidFill>
                <a:latin typeface="Stag Sans Book" panose="020B0503040000020004" pitchFamily="34" charset="77"/>
              </a:rPr>
              <a:t> </a:t>
            </a:r>
          </a:p>
          <a:p>
            <a:r>
              <a:rPr lang="en-US" sz="4000" baseline="30000" dirty="0">
                <a:solidFill>
                  <a:srgbClr val="000000"/>
                </a:solidFill>
                <a:latin typeface="Stag Sans Book" panose="020B0503040000020004" pitchFamily="34" charset="77"/>
              </a:rPr>
              <a:t>Learn more and give at </a:t>
            </a:r>
            <a:r>
              <a:rPr lang="en-US" sz="4000" b="1" baseline="30000" dirty="0" err="1">
                <a:solidFill>
                  <a:srgbClr val="000000"/>
                </a:solidFill>
                <a:latin typeface="Stag Sans Book" panose="020B0503040000020004" pitchFamily="34" charset="77"/>
              </a:rPr>
              <a:t>worldhelp.net</a:t>
            </a:r>
            <a:r>
              <a:rPr lang="en-US" sz="4000" b="1" baseline="30000" dirty="0">
                <a:solidFill>
                  <a:srgbClr val="000000"/>
                </a:solidFill>
                <a:latin typeface="Stag Sans Book" panose="020B0503040000020004" pitchFamily="34" charset="77"/>
              </a:rPr>
              <a:t>/prayer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81D35F0-1107-C747-9EC2-1AE267361E26}"/>
              </a:ext>
            </a:extLst>
          </p:cNvPr>
          <p:cNvSpPr txBox="1"/>
          <p:nvPr/>
        </p:nvSpPr>
        <p:spPr>
          <a:xfrm>
            <a:off x="1505741" y="1340473"/>
            <a:ext cx="56364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Stag Book" panose="02000503060000020004" pitchFamily="2" charset="77"/>
              </a:rPr>
              <a:t>How else can I help? </a:t>
            </a:r>
            <a:endParaRPr lang="en-US" sz="3600" i="1" dirty="0">
              <a:solidFill>
                <a:schemeClr val="bg1"/>
              </a:solidFill>
              <a:latin typeface="Stag Book" panose="02000503060000020004" pitchFamily="2" charset="77"/>
            </a:endParaRPr>
          </a:p>
        </p:txBody>
      </p:sp>
      <p:pic>
        <p:nvPicPr>
          <p:cNvPr id="8" name="Picture 7" descr="A qr code with black squares&#10;&#10;Description automatically generated">
            <a:extLst>
              <a:ext uri="{FF2B5EF4-FFF2-40B4-BE49-F238E27FC236}">
                <a16:creationId xmlns:a16="http://schemas.microsoft.com/office/drawing/2014/main" id="{4AB6F7C9-4581-02D4-B517-B83916E1AA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10906" y="5100087"/>
            <a:ext cx="2057400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0499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20636</TotalTime>
  <Words>946</Words>
  <Application>Microsoft Macintosh PowerPoint</Application>
  <PresentationFormat>Custom</PresentationFormat>
  <Paragraphs>62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Arial</vt:lpstr>
      <vt:lpstr>Calibri</vt:lpstr>
      <vt:lpstr>MinionPro-Regular</vt:lpstr>
      <vt:lpstr>Stag Book</vt:lpstr>
      <vt:lpstr>Stag Sans Book</vt:lpstr>
      <vt:lpstr>StagSans-Book</vt:lpstr>
      <vt:lpstr>StagSans-Light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World Help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Megan East</dc:creator>
  <cp:lastModifiedBy>Joanna Person (Graphic Designer)</cp:lastModifiedBy>
  <cp:revision>61</cp:revision>
  <dcterms:created xsi:type="dcterms:W3CDTF">2018-06-26T14:49:55Z</dcterms:created>
  <dcterms:modified xsi:type="dcterms:W3CDTF">2024-08-29T18:55:21Z</dcterms:modified>
</cp:coreProperties>
</file>